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34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9" r:id="rId24"/>
    <p:sldId id="277" r:id="rId25"/>
    <p:sldId id="278" r:id="rId26"/>
    <p:sldId id="280" r:id="rId27"/>
    <p:sldId id="283" r:id="rId28"/>
    <p:sldId id="281" r:id="rId29"/>
    <p:sldId id="282" r:id="rId30"/>
    <p:sldId id="284" r:id="rId31"/>
    <p:sldId id="285" r:id="rId32"/>
    <p:sldId id="286" r:id="rId33"/>
    <p:sldId id="295" r:id="rId34"/>
    <p:sldId id="287" r:id="rId35"/>
    <p:sldId id="288" r:id="rId36"/>
    <p:sldId id="289" r:id="rId37"/>
    <p:sldId id="290" r:id="rId38"/>
    <p:sldId id="292" r:id="rId39"/>
    <p:sldId id="293"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09" r:id="rId53"/>
    <p:sldId id="310" r:id="rId54"/>
    <p:sldId id="311" r:id="rId55"/>
    <p:sldId id="312" r:id="rId56"/>
    <p:sldId id="313" r:id="rId57"/>
    <p:sldId id="314" r:id="rId58"/>
    <p:sldId id="315" r:id="rId59"/>
    <p:sldId id="316" r:id="rId60"/>
    <p:sldId id="319" r:id="rId61"/>
    <p:sldId id="317" r:id="rId62"/>
    <p:sldId id="318" r:id="rId63"/>
    <p:sldId id="320" r:id="rId64"/>
    <p:sldId id="321" r:id="rId65"/>
    <p:sldId id="322" r:id="rId66"/>
    <p:sldId id="323" r:id="rId67"/>
    <p:sldId id="324" r:id="rId68"/>
    <p:sldId id="325" r:id="rId69"/>
    <p:sldId id="326" r:id="rId70"/>
    <p:sldId id="327" r:id="rId71"/>
    <p:sldId id="341" r:id="rId72"/>
    <p:sldId id="329" r:id="rId73"/>
    <p:sldId id="330" r:id="rId74"/>
    <p:sldId id="331" r:id="rId75"/>
    <p:sldId id="332" r:id="rId76"/>
    <p:sldId id="333" r:id="rId77"/>
    <p:sldId id="334" r:id="rId78"/>
    <p:sldId id="335" r:id="rId79"/>
    <p:sldId id="336" r:id="rId80"/>
    <p:sldId id="337" r:id="rId81"/>
    <p:sldId id="338" r:id="rId82"/>
    <p:sldId id="339" r:id="rId83"/>
    <p:sldId id="342" r:id="rId84"/>
    <p:sldId id="340" r:id="rId85"/>
    <p:sldId id="343"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633"/>
    <a:srgbClr val="CA3641"/>
    <a:srgbClr val="FCFC04"/>
    <a:srgbClr val="FFCC00"/>
    <a:srgbClr val="FFFF00"/>
    <a:srgbClr val="0000CC"/>
    <a:srgbClr val="CC6600"/>
    <a:srgbClr val="00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5D5FBF-5DA6-464A-84FA-1E6CB9A3541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CF843A-DBDC-4807-82BB-C75CAA56F5A0}" type="slidenum">
              <a:rPr lang="en-US"/>
              <a:pPr/>
              <a:t>3</a:t>
            </a:fld>
            <a:endParaRPr lang="en-US"/>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t>(SLIDE) Kanturk is in the south of Ireland.  This photo is of her birthplace.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7DB33-5330-4F7C-8759-36CA2B9214D2}" type="slidenum">
              <a:rPr lang="en-US"/>
              <a:pPr/>
              <a:t>12</a:t>
            </a:fld>
            <a:endParaRPr 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A recent picture of the Quinn’s home in Monkstown.</a:t>
            </a:r>
          </a:p>
          <a:p>
            <a:r>
              <a:rPr lang="en-US"/>
              <a:t>Edel returned home to help the family.  She took a secretarial course and secured a job at Chegney Tile Works.  In this photo she is shown at work with her sister, Leslie, and Mr. Fagan.</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C62A7-2E02-4756-A5C5-47D19F9BDEAB}" type="slidenum">
              <a:rPr lang="en-US"/>
              <a:pPr/>
              <a:t>13</a:t>
            </a:fld>
            <a:endParaRPr 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In the course of her work she met Pierre Landrin.  They developed a close friendship and, on Sept. 1, 1927, Pierre asked Edel to marry him.  She revealed to him then that it was her dream to be a Poor Clare nun.  Pierre and Edel continued a regular correspondence after this.  Pierre later married and named one of his daughters Edel.  He died in France in 1980.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A545C-E7C2-484A-88E1-5F5A17395AEB}" type="slidenum">
              <a:rPr lang="en-US"/>
              <a:pPr/>
              <a:t>14</a:t>
            </a:fld>
            <a:endParaRPr 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Edel’s first introduction to the Legion came in 1929 when she ran into an old family friend, Mona Tierney.  She invited Mona home to see the family, but Mona declined because it was the night of her Legion meeting.  Edel asked her about it and went along as a guest.  Mona told her president at the time that she was not sure the Legion would appeal to Edel.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7305B-DAAF-4871-A1A7-8EFA9B947C41}" type="slidenum">
              <a:rPr lang="en-US"/>
              <a:pPr/>
              <a:t>15</a:t>
            </a:fld>
            <a:endParaRPr 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(SLIDE – 1</a:t>
            </a:r>
            <a:r>
              <a:rPr lang="en-US" baseline="30000"/>
              <a:t>st</a:t>
            </a:r>
            <a:r>
              <a:rPr lang="en-US"/>
              <a:t> praesidium) When Frank Duff met Edel, he was very impressed.  There was a need for a new president in the praesidium “Our Lady, Refuge of Sinners” which worked with street girls.  He recommended Edel.  Initially, the praesidium members were shocked at the appointment, but soon learned that the choice was a good one.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B3756-E48F-4E88-A627-799084B83A74}" type="slidenum">
              <a:rPr lang="en-US"/>
              <a:pPr/>
              <a:t>16</a:t>
            </a:fld>
            <a:endParaRPr lang="en-US"/>
          </a:p>
        </p:txBody>
      </p:sp>
      <p:sp>
        <p:nvSpPr>
          <p:cNvPr id="258050" name="Rectangle 2"/>
          <p:cNvSpPr>
            <a:spLocks noRot="1" noChangeArrowheads="1" noTextEdit="1"/>
          </p:cNvSpPr>
          <p:nvPr>
            <p:ph type="sldImg"/>
          </p:nvPr>
        </p:nvSpPr>
        <p:spPr>
          <a:ln/>
        </p:spPr>
      </p:sp>
      <p:sp>
        <p:nvSpPr>
          <p:cNvPr id="258051"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289E96-A52C-4D49-90EC-3EACE916CF4A}" type="slidenum">
              <a:rPr lang="en-US"/>
              <a:pPr/>
              <a:t>17</a:t>
            </a:fld>
            <a:endParaRPr lang="en-US"/>
          </a:p>
        </p:txBody>
      </p:sp>
      <p:sp>
        <p:nvSpPr>
          <p:cNvPr id="259074" name="Rectangle 2"/>
          <p:cNvSpPr>
            <a:spLocks noRo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t>SLIDE -3 clicks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07CF17-DA1A-45BD-ACD6-4B43CECE6116}" type="slidenum">
              <a:rPr lang="en-US"/>
              <a:pPr/>
              <a:t>18</a:t>
            </a:fld>
            <a:endParaRPr 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When she realized that staying at the sanatorium was not making much change in her condition, Edel returned to her family, took a job, and joined “Regina Coeli” praesidium which worked at a Children’s Hospital.  In August of 1934, she joined a Legion Pilgrimage to Lourdes.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B1109-8907-4282-82A5-CBCA58E496CA}" type="slidenum">
              <a:rPr lang="en-US"/>
              <a:pPr/>
              <a:t>19</a:t>
            </a:fld>
            <a:endParaRPr lang="en-US"/>
          </a:p>
        </p:txBody>
      </p:sp>
      <p:sp>
        <p:nvSpPr>
          <p:cNvPr id="260098" name="Rectangle 2"/>
          <p:cNvSpPr>
            <a:spLocks noRot="1" noChangeArrowheads="1" noTextEdit="1"/>
          </p:cNvSpPr>
          <p:nvPr>
            <p:ph type="sldImg"/>
          </p:nvPr>
        </p:nvSpPr>
        <p:spPr>
          <a:ln/>
        </p:spPr>
      </p:sp>
      <p:sp>
        <p:nvSpPr>
          <p:cNvPr id="260099"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058A5C-3841-4007-92A7-6ACDA638EA34}" type="slidenum">
              <a:rPr lang="en-US"/>
              <a:pPr/>
              <a:t>20</a:t>
            </a:fld>
            <a:endParaRPr lang="en-US"/>
          </a:p>
        </p:txBody>
      </p:sp>
      <p:sp>
        <p:nvSpPr>
          <p:cNvPr id="261122" name="Rectangle 2"/>
          <p:cNvSpPr>
            <a:spLocks noRo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5948F6-44EB-4370-BE95-38DB42CD0CE5}" type="slidenum">
              <a:rPr lang="en-US"/>
              <a:pPr/>
              <a:t>21</a:t>
            </a:fld>
            <a:endParaRPr lang="en-US"/>
          </a:p>
        </p:txBody>
      </p:sp>
      <p:sp>
        <p:nvSpPr>
          <p:cNvPr id="70658" name="Rectangle 2"/>
          <p:cNvSpPr>
            <a:spLocks noRo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(SLIDE) This approval happened only after much discussion, however.  A Legion spiritual director, Fr. Magennis, initially gave strong reasons for not sending a girl in a delicate state of health to a place with such harsh conditions.  Edel stood up and stated that she was going into this with her eyes open – that she knew she wasn’t going on “a picnic”.  Fr. Magennis responded that she’d make a fine picnic for some wild animal.  Frank Duff called on everyone to see that the “picnic” would not be a substantial one!  This lightened the atmosphere and when the vote was called, all approved the appointment.</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6F6A6-2341-4965-AC30-5C7728204F75}" type="slidenum">
              <a:rPr lang="en-US"/>
              <a:pPr/>
              <a:t>4</a:t>
            </a:fld>
            <a:endParaRPr 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DC603-F640-489F-8FB6-A8B0C1E030BE}" type="slidenum">
              <a:rPr lang="en-US"/>
              <a:pPr/>
              <a:t>22</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Bishop Heffernan, the Vicar Apostolic of Zanzibar, suggested that Edel travel with his missionaries on the Llangibby Castle which would leave on October 29, 1936.  She traveled with a group of Loreto Nuns and was able to make contact with Holy Ghost Fathers, Mill Hill Fathers, and White Fathers in the course of her trip.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BE071-8ADA-4D08-A286-C6E591DCDC96}" type="slidenum">
              <a:rPr lang="en-US"/>
              <a:pPr/>
              <a:t>23</a:t>
            </a:fld>
            <a:endParaRPr lang="en-US"/>
          </a:p>
        </p:txBody>
      </p:sp>
      <p:sp>
        <p:nvSpPr>
          <p:cNvPr id="262146" name="Rectangle 2"/>
          <p:cNvSpPr>
            <a:spLocks noRot="1" noChangeArrowheads="1" noTextEdit="1"/>
          </p:cNvSpPr>
          <p:nvPr>
            <p:ph type="sldImg"/>
          </p:nvPr>
        </p:nvSpPr>
        <p:spPr>
          <a:ln/>
        </p:spPr>
      </p:sp>
      <p:sp>
        <p:nvSpPr>
          <p:cNvPr id="262147"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73E16E-5CAE-4821-BBFC-35BB8B38BDF1}" type="slidenum">
              <a:rPr lang="en-US"/>
              <a:pPr/>
              <a:t>24</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Edel spent the month-long voyage contacting other passengers and priests and sisters at the ports of call about the Legion.  She kept a log-book which was published in the very first issue of Maria Legionis:  March, 1937.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60F37-5FE1-46E8-AC10-C99967C12847}" type="slidenum">
              <a:rPr lang="en-US"/>
              <a:pPr/>
              <a:t>25</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(SLIDE)  The photo shows Edel at Port Said.</a:t>
            </a:r>
          </a:p>
          <a:p>
            <a:r>
              <a:rPr lang="en-US"/>
              <a:t>At Port Sudan, Edel visited a convent of Italian nuns and told them and the priest about the Legion.  When she discovered that there would be only a handful at Benediction, she raced back to the ship and gathered a crowd to attend.  It was her first Benediction on African soil.  She promised to have Dublin send Italian handbooks.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EA4DB-EC77-4BE8-9369-3AB4BC3EA046}" type="slidenum">
              <a:rPr lang="en-US"/>
              <a:pPr/>
              <a:t>26</a:t>
            </a:fld>
            <a:endParaRPr 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(SLIDE) The parish priest, Fr. O’Flynn, was not receptive to the Legion.  He did his best at the first meeting to sabotage the start of the Legion in the parish, but several parishioners pointed out important works in the parish that the Legion could be doing.  Father gave his reluctant o.k., but limited the membership to non-native women.  The original group was made up of four Irish women and two Goans. </a:t>
            </a:r>
          </a:p>
          <a:p>
            <a:r>
              <a:rPr lang="en-US"/>
              <a:t>(SLIDE -2 clicks)  The first photo shows Sr. Gannon and Sr. Cronk, two legionaries recruited by Edel.  Sr. Gannon became the president of the first praesidium.</a:t>
            </a:r>
          </a:p>
          <a:p>
            <a:r>
              <a:rPr lang="en-US"/>
              <a:t>The second photo shows the junior praesidium belonging to this first praesidium almost 60 years later, in 1994.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B979E-0F65-4C0F-8BB2-19CDA63CAAB9}" type="slidenum">
              <a:rPr lang="en-US"/>
              <a:pPr/>
              <a:t>27</a:t>
            </a:fld>
            <a:endParaRPr 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The Africans were known as “natives” and the Europeans and Goans (Asians) as “non-natives”.  Edel’s hope was to have mixed praesidia, but found that it was necessary to start with separate ones due to the discrimination that was present in Kenyan society at the time.  Edel found the Africans to be extremely receptive to the Legion and on December 13</a:t>
            </a:r>
            <a:r>
              <a:rPr lang="en-US" baseline="30000"/>
              <a:t>th</a:t>
            </a:r>
            <a:r>
              <a:rPr lang="en-US"/>
              <a:t>, the first native praesidium was formed with 16 men and 11 women.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74D74B-8883-45C4-B005-FCCAB20BCED2}" type="slidenum">
              <a:rPr lang="en-US"/>
              <a:pPr/>
              <a:t>28</a:t>
            </a:fld>
            <a:endParaRPr lang="en-US"/>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Edel had many challenges in the Nairobi of 1936.  SLIDE – 4 clicks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29D6F-A549-4609-9883-CE9B2B51C91D}" type="slidenum">
              <a:rPr lang="en-US"/>
              <a:pPr/>
              <a:t>34</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The total area Edel would cover was about twenty times the size of Ireland.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EE4F1D-8EB8-48F7-B2E7-AECEA76BBA5F}" type="slidenum">
              <a:rPr lang="en-US"/>
              <a:pPr/>
              <a:t>35</a:t>
            </a:fld>
            <a:endParaRPr 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By early April, 1937 Edel had established 10 native praesidia with a total of 155 active members and 4 non-native praesidia with a total of 44 members.  The six praesidia within walking distance of St. Peter Claver Church participated in the first Acies.  (Some of the members walked twelve miles each way to attend.)  Seven priest spiritual directors attended and are seen in the photo with Edel in the center.  This photo appeared in the June, 1937 issue (the second issue ever) of Maria Legionis.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255C2-C40D-4E63-8AB4-6CA7EA915B58}" type="slidenum">
              <a:rPr lang="en-US"/>
              <a:pPr/>
              <a:t>36</a:t>
            </a:fld>
            <a:endParaRPr lang="en-US"/>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Many of the priests Edel worked with acted as translators for her at the meetings and assisted with transportation.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B9ED3B-3649-461E-8D58-ACCF28351CDC}" type="slidenum">
              <a:rPr lang="en-US"/>
              <a:pPr/>
              <a:t>5</a:t>
            </a:fld>
            <a:endParaRPr 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Edel’s father, Charles was born on November 12, 1871 in Tuam, Co. Galway and worked as a banker.  Her mother was born earlier the same year in Kilmihil, Co. Clare and was the youngest of seven daughters of a well-to-do farmer.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4A9CE4-8133-4623-90E1-40A93DE5A220}" type="slidenum">
              <a:rPr lang="en-US"/>
              <a:pPr/>
              <a:t>37</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(SLIDE)  Edel was afraid that she was still “on probation” as an envoy and was therefore hesitant to let the Concilium know of her illness.  Fr. Reidy took her to a convent in Limuru and obtained medical attention for her.  After her convalescence, he organized a picnic in the Riff Valley for her and some of the sisters, which is where this photo was taken.  She sent the photo home and her family was pleased with how well she looked.  Her mother wrote, “The next thing we hear is that you’ll be getting married in Africa!”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8571D-DBD3-45C7-8B1B-CD9564E7F979}" type="slidenum">
              <a:rPr lang="en-US"/>
              <a:pPr/>
              <a:t>38</a:t>
            </a:fld>
            <a:endParaRPr 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(SLIDE)  This letter gave Edel an added incentive to begin traveling further afield.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38C22-268D-4BEC-B52C-AD329A111AA4}" type="slidenum">
              <a:rPr lang="en-US"/>
              <a:pPr/>
              <a:t>39</a:t>
            </a:fld>
            <a:endParaRPr lang="en-US"/>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(SLIDE – 4 clicks)  The June 1938 issue of Maria Legionis notes that “The amazing extent, variety, and success of her labours may be gauged from the fact that so far it has been necessary to translate the Tessera into five native languages to provide for the Praesidia which she has started.”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73D4E-5C10-4397-BD68-D5A2CC49A49E}" type="slidenum">
              <a:rPr lang="en-US"/>
              <a:pPr/>
              <a:t>40</a:t>
            </a:fld>
            <a:endParaRPr lang="en-US"/>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Transportation was very difficult in the areas where Edel traveled.  Occasionally she could get a ride from a priest.  More often, she would hire a car but could never count on it showing up on time or even at all.  Early in 1938 she wrote to Dublin asking permission to buy a car. (SLIDE)  On May 25, 1938 she did get her driver’s license, but her traveling was done with hired drivers.  She had a series of those, some of whom were dismissed for drinking or for “borrowing” money at the convents she visited.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DB53-B6C4-4E15-A925-495A7F74977B}" type="slidenum">
              <a:rPr lang="en-US"/>
              <a:pPr/>
              <a:t>41</a:t>
            </a:fld>
            <a:endParaRPr 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(SLIDE – 2 clicks)  Mother Kevin, the foundress of the Franciscan Missionary Sisters for Africa and the Little Sisters of St. Francis had been working in Uganda for 35 years when Edel arrived.  She did not give her endorsement of the Legion and so, Edel was denied access to some of the vicariates.  (SLIDE – 2 more clicks)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7B092-3637-4F5B-9B79-256A095B0115}" type="slidenum">
              <a:rPr lang="en-US"/>
              <a:pPr/>
              <a:t>42</a:t>
            </a:fld>
            <a:endParaRPr 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Edel found very primitive conditions in some of the missions she worked with.  While the priest was away, Edel spent three nights in this priest’s house, which has no windows or doors.  At another mission, she heard “snorting” outside her window and, looking out, found that it was a hippo!  A highlight of her work in Uganda was the establishment of a lepers’ praesidium.</a:t>
            </a:r>
          </a:p>
          <a:p>
            <a:r>
              <a:rPr lang="en-US"/>
              <a:t>The Church shown here was where Edel attended the Requiem Mass for Pope Pius XI when he died in 1939.</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DF6C40-A934-4DC1-A712-F96293CF4DA8}" type="slidenum">
              <a:rPr lang="en-US"/>
              <a:pPr/>
              <a:t>43</a:t>
            </a:fld>
            <a:endParaRPr lang="en-US"/>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3734E-974A-4875-AB88-4DC7320073F6}" type="slidenum">
              <a:rPr lang="en-US"/>
              <a:pPr/>
              <a:t>44</a:t>
            </a:fld>
            <a:endParaRPr lang="en-US"/>
          </a:p>
        </p:txBody>
      </p:sp>
      <p:sp>
        <p:nvSpPr>
          <p:cNvPr id="264194" name="Rectangle 2"/>
          <p:cNvSpPr>
            <a:spLocks noRot="1" noChangeArrowheads="1" noTextEdit="1"/>
          </p:cNvSpPr>
          <p:nvPr>
            <p:ph type="sldImg"/>
          </p:nvPr>
        </p:nvSpPr>
        <p:spPr>
          <a:ln/>
        </p:spPr>
      </p:sp>
      <p:sp>
        <p:nvSpPr>
          <p:cNvPr id="264195"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8FA61-C9FB-4BCA-B719-1C1FA7C117ED}" type="slidenum">
              <a:rPr lang="en-US"/>
              <a:pPr/>
              <a:t>45</a:t>
            </a:fld>
            <a:endParaRPr lang="en-US"/>
          </a:p>
        </p:txBody>
      </p:sp>
      <p:sp>
        <p:nvSpPr>
          <p:cNvPr id="265218" name="Rectangle 2"/>
          <p:cNvSpPr>
            <a:spLocks noRo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a:t>SLIDE – 4 clicks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2D8D6-AEC2-4D65-92CE-4B9FCF1DF938}" type="slidenum">
              <a:rPr lang="en-US"/>
              <a:pPr/>
              <a:t>47</a:t>
            </a:fld>
            <a:endParaRPr lang="en-US"/>
          </a:p>
        </p:txBody>
      </p:sp>
      <p:sp>
        <p:nvSpPr>
          <p:cNvPr id="266242" name="Rectangle 2"/>
          <p:cNvSpPr>
            <a:spLocks noRo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t>SLIDE – 7 clicks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F9A9A-99D7-4AD0-AC31-87B7DFD06865}" type="slidenum">
              <a:rPr lang="en-US"/>
              <a:pPr/>
              <a:t>6</a:t>
            </a:fld>
            <a:endParaRPr lang="en-US"/>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These are recent photos of the church and baptismal font and the tomb of the priest who baptized Edel:  Fr. James Greene.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402B3-DE1B-480C-98ED-92578EA33672}" type="slidenum">
              <a:rPr lang="en-US"/>
              <a:pPr/>
              <a:t>48</a:t>
            </a:fld>
            <a:endParaRPr lang="en-US"/>
          </a:p>
        </p:txBody>
      </p:sp>
      <p:sp>
        <p:nvSpPr>
          <p:cNvPr id="267266" name="Rectangle 2"/>
          <p:cNvSpPr>
            <a:spLocks noRot="1" noChangeArrowheads="1" noTextEdit="1"/>
          </p:cNvSpPr>
          <p:nvPr>
            <p:ph type="sldImg"/>
          </p:nvPr>
        </p:nvSpPr>
        <p:spPr>
          <a:ln/>
        </p:spPr>
      </p:sp>
      <p:sp>
        <p:nvSpPr>
          <p:cNvPr id="267267"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87E7D-D66E-4573-AB93-ED7C09B4D716}" type="slidenum">
              <a:rPr lang="en-US"/>
              <a:pPr/>
              <a:t>49</a:t>
            </a:fld>
            <a:endParaRPr lang="en-US"/>
          </a:p>
        </p:txBody>
      </p:sp>
      <p:sp>
        <p:nvSpPr>
          <p:cNvPr id="268290" name="Rectangle 2"/>
          <p:cNvSpPr>
            <a:spLocks noRo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t>SLIDE – 4 clicks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35AF2-33A4-4A0B-AB2C-6703659F3769}" type="slidenum">
              <a:rPr lang="en-US"/>
              <a:pPr/>
              <a:t>50</a:t>
            </a:fld>
            <a:endParaRPr lang="en-US"/>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a:t>(SLIDE) Archbishop Leen is shown here with the governor of Mauritius.  Notice the Legion Standard coming out of the governor’s hat!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0EA8C2-EDE5-4498-A35E-B57CCBDBC580}" type="slidenum">
              <a:rPr lang="en-US"/>
              <a:pPr/>
              <a:t>51</a:t>
            </a:fld>
            <a:endParaRPr lang="en-US"/>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a:t>The first photo shows the first Curia meeting held on May 19, 1940 in Port Louis.  The curia consisted of the Archbishop, 20 spiritual directors, 293 active, and 60 auxiliary members.</a:t>
            </a:r>
          </a:p>
          <a:p>
            <a:r>
              <a:rPr lang="en-US"/>
              <a:t>The second photo shows the dedication of a new shrine in honor of Mary, Queen of Peace.  350 legionaries participated in the procession with the Legion Standard.</a:t>
            </a:r>
          </a:p>
          <a:p>
            <a:r>
              <a:rPr lang="en-US"/>
              <a:t>The third photo shows the Cathedral in Mauritius where Mass a farewell Mass was said for Edel on August 28, 1940.</a:t>
            </a:r>
          </a:p>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6762D8-B636-400C-97A5-5411256A815D}" type="slidenum">
              <a:rPr lang="en-US"/>
              <a:pPr/>
              <a:t>52</a:t>
            </a:fld>
            <a:endParaRPr lang="en-US"/>
          </a:p>
        </p:txBody>
      </p:sp>
      <p:sp>
        <p:nvSpPr>
          <p:cNvPr id="269314" name="Rectangle 2"/>
          <p:cNvSpPr>
            <a:spLocks noRot="1" noChangeArrowheads="1" noTextEdit="1"/>
          </p:cNvSpPr>
          <p:nvPr>
            <p:ph type="sldImg"/>
          </p:nvPr>
        </p:nvSpPr>
        <p:spPr>
          <a:ln/>
        </p:spPr>
      </p:sp>
      <p:sp>
        <p:nvSpPr>
          <p:cNvPr id="269315"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34274-CCF6-4679-A53B-2F312B5E97A2}" type="slidenum">
              <a:rPr lang="en-US"/>
              <a:pPr/>
              <a:t>53</a:t>
            </a:fld>
            <a:endParaRPr lang="en-US"/>
          </a:p>
        </p:txBody>
      </p:sp>
      <p:sp>
        <p:nvSpPr>
          <p:cNvPr id="270338" name="Rectangle 2"/>
          <p:cNvSpPr>
            <a:spLocks noRo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SLIDE – 4 clicks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206BA-0F1A-47E2-B364-EEECA43604D5}" type="slidenum">
              <a:rPr lang="en-US"/>
              <a:pPr/>
              <a:t>54</a:t>
            </a:fld>
            <a:endParaRPr lang="en-US"/>
          </a:p>
        </p:txBody>
      </p:sp>
      <p:sp>
        <p:nvSpPr>
          <p:cNvPr id="172034" name="Rectangle 2"/>
          <p:cNvSpPr>
            <a:spLocks noRo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(SLIDE) Edel never did find out how the rumor started.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15703-7F4D-43D6-9BDB-84DD4229F0EF}" type="slidenum">
              <a:rPr lang="en-US"/>
              <a:pPr/>
              <a:t>55</a:t>
            </a:fld>
            <a:endParaRPr lang="en-US"/>
          </a:p>
        </p:txBody>
      </p:sp>
      <p:sp>
        <p:nvSpPr>
          <p:cNvPr id="175106" name="Rectangle 2"/>
          <p:cNvSpPr>
            <a:spLocks noRo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(SLIDE)  Edel hoped to relieve her family’s anxiety about her health by sending them a photo – it did the opposite!</a:t>
            </a:r>
          </a:p>
          <a:p>
            <a:r>
              <a:rPr lang="en-US"/>
              <a:t>Bishop Julien invited her to a convent in Likuni to recuperate.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D545B-22AD-45E7-BA20-2D288D0DC7F3}" type="slidenum">
              <a:rPr lang="en-US"/>
              <a:pPr/>
              <a:t>56</a:t>
            </a:fld>
            <a:endParaRPr lang="en-US"/>
          </a:p>
        </p:txBody>
      </p:sp>
      <p:sp>
        <p:nvSpPr>
          <p:cNvPr id="177154" name="Rectangle 2"/>
          <p:cNvSpPr>
            <a:spLocks noRo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AAB5C-8B91-4B46-A8F1-FF456036DBF4}" type="slidenum">
              <a:rPr lang="en-US"/>
              <a:pPr/>
              <a:t>57</a:t>
            </a:fld>
            <a:endParaRPr lang="en-US"/>
          </a:p>
        </p:txBody>
      </p:sp>
      <p:sp>
        <p:nvSpPr>
          <p:cNvPr id="181250" name="Rectangle 2"/>
          <p:cNvSpPr>
            <a:spLocks noRo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Edel’s biggest cross while in the sanatorium was that she could not get to Mass and Holy Communion.</a:t>
            </a:r>
          </a:p>
          <a:p>
            <a:r>
              <a:rPr lang="en-US"/>
              <a:t>Ruby Roberts was eventually able to get her transferred to a Catholic hospital in Cape Province.  She entered Umlamli on November 14, 1941 and was able to receive Holy Communion every day.  The second photo shows her at Umlamli with her “budgies.”  By February 1942, Edel had brought her weight up to 90 pounds and with her doctor’s reluctant approval, decided to return to Nairobi.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A8A6F7-23B2-47D4-9097-DA2228BB182E}" type="slidenum">
              <a:rPr lang="en-US"/>
              <a:pPr/>
              <a:t>7</a:t>
            </a:fld>
            <a:endParaRPr lang="en-US"/>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It was thanks to Fr. Greene that Edel received her name.  Since the baptism took place only four days after the birth, Mrs. Quinn was not present.  She had intended to call her first daughter “Adele” after one of her sisters.  The priest mistook the name as being from the flower Edelweiss.  It turned out to be very appropriate as we will see. (SLIDE)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447DB-38E5-4062-9B03-A79B0AB0A535}" type="slidenum">
              <a:rPr lang="en-US"/>
              <a:pPr/>
              <a:t>58</a:t>
            </a:fld>
            <a:endParaRPr lang="en-US"/>
          </a:p>
        </p:txBody>
      </p:sp>
      <p:sp>
        <p:nvSpPr>
          <p:cNvPr id="253954" name="Rectangle 2"/>
          <p:cNvSpPr>
            <a:spLocks noRo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a:t>In the meantime, Concilium asked the Legion for help.  (SLIDE)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6FBE1-0746-476A-A383-07389B8D58AF}" type="slidenum">
              <a:rPr lang="en-US"/>
              <a:pPr/>
              <a:t>59</a:t>
            </a:fld>
            <a:endParaRPr lang="en-US"/>
          </a:p>
        </p:txBody>
      </p:sp>
      <p:sp>
        <p:nvSpPr>
          <p:cNvPr id="271362" name="Rectangle 2"/>
          <p:cNvSpPr>
            <a:spLocks noRot="1" noChangeArrowheads="1" noTextEdit="1"/>
          </p:cNvSpPr>
          <p:nvPr>
            <p:ph type="sldImg"/>
          </p:nvPr>
        </p:nvSpPr>
        <p:spPr>
          <a:ln/>
        </p:spPr>
      </p:sp>
      <p:sp>
        <p:nvSpPr>
          <p:cNvPr id="271363"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3E3ED-C268-474C-AEAA-DB91D018F873}" type="slidenum">
              <a:rPr lang="en-US"/>
              <a:pPr/>
              <a:t>60</a:t>
            </a:fld>
            <a:endParaRPr 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On January 11, 1943 Edel flew to Nairobi as other means of transportation had been interfered with due to the war.  (SLIDE)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D4154-CC90-4366-A54B-6AED6F562948}" type="slidenum">
              <a:rPr lang="en-US"/>
              <a:pPr/>
              <a:t>61</a:t>
            </a:fld>
            <a:endParaRPr lang="en-US"/>
          </a:p>
        </p:txBody>
      </p:sp>
      <p:sp>
        <p:nvSpPr>
          <p:cNvPr id="272386" name="Rectangle 2"/>
          <p:cNvSpPr>
            <a:spLocks noRot="1" noChangeArrowheads="1" noTextEdit="1"/>
          </p:cNvSpPr>
          <p:nvPr>
            <p:ph type="sldImg"/>
          </p:nvPr>
        </p:nvSpPr>
        <p:spPr>
          <a:ln/>
        </p:spPr>
      </p:sp>
      <p:sp>
        <p:nvSpPr>
          <p:cNvPr id="272387"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67A59-4586-413B-9E92-29507CD14173}" type="slidenum">
              <a:rPr lang="en-US"/>
              <a:pPr/>
              <a:t>62</a:t>
            </a:fld>
            <a:endParaRPr lang="en-US"/>
          </a:p>
        </p:txBody>
      </p:sp>
      <p:sp>
        <p:nvSpPr>
          <p:cNvPr id="273410" name="Rectangle 2"/>
          <p:cNvSpPr>
            <a:spLocks noRot="1" noChangeArrowheads="1" noTextEdit="1"/>
          </p:cNvSpPr>
          <p:nvPr>
            <p:ph type="sldImg"/>
          </p:nvPr>
        </p:nvSpPr>
        <p:spPr>
          <a:ln/>
        </p:spPr>
      </p:sp>
      <p:sp>
        <p:nvSpPr>
          <p:cNvPr id="273411"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8DEDB-0732-4AB4-A393-8713C06F184C}" type="slidenum">
              <a:rPr lang="en-US"/>
              <a:pPr/>
              <a:t>63</a:t>
            </a:fld>
            <a:endParaRPr lang="en-US"/>
          </a:p>
        </p:txBody>
      </p:sp>
      <p:sp>
        <p:nvSpPr>
          <p:cNvPr id="195586" name="Rectangle 2"/>
          <p:cNvSpPr>
            <a:spLocks noRo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(SLIDE)  This had to be done in secrecy because it was very unusual to allow a lay person this privilege.  Edel spent Lent and Easter with the Carmelites.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6030-DE91-4730-BEA5-E1AAEFD786EF}" type="slidenum">
              <a:rPr lang="en-US"/>
              <a:pPr/>
              <a:t>64</a:t>
            </a:fld>
            <a:endParaRPr lang="en-US"/>
          </a:p>
        </p:txBody>
      </p:sp>
      <p:sp>
        <p:nvSpPr>
          <p:cNvPr id="274434" name="Rectangle 2"/>
          <p:cNvSpPr>
            <a:spLocks noRot="1" noChangeArrowheads="1" noTextEdit="1"/>
          </p:cNvSpPr>
          <p:nvPr>
            <p:ph type="sldImg"/>
          </p:nvPr>
        </p:nvSpPr>
        <p:spPr>
          <a:ln/>
        </p:spPr>
      </p:sp>
      <p:sp>
        <p:nvSpPr>
          <p:cNvPr id="274435" name="Rectangle 3"/>
          <p:cNvSpPr>
            <a:spLocks noGrp="1" noChangeArrowheads="1"/>
          </p:cNvSpPr>
          <p:nvPr>
            <p:ph type="body" idx="1"/>
          </p:nvPr>
        </p:nvSpPr>
        <p:spPr/>
        <p:txBody>
          <a:bodyPr/>
          <a:lstStyle/>
          <a:p>
            <a:r>
              <a:rPr lang="en-US"/>
              <a:t>SLIDE – 6 clicks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E863D-8DD8-4847-8914-6295DD1D92DA}" type="slidenum">
              <a:rPr lang="en-US"/>
              <a:pPr/>
              <a:t>65</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(SLIDE)  The train ride from Nairobi to Kisumu was 18 hours long.  Edel made this trip in March and in April of 1944.  (SLIDE)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646521-08F7-48B8-BED5-C2C1866149F4}" type="slidenum">
              <a:rPr lang="en-US"/>
              <a:pPr/>
              <a:t>66</a:t>
            </a:fld>
            <a:endParaRPr lang="en-US"/>
          </a:p>
        </p:txBody>
      </p:sp>
      <p:sp>
        <p:nvSpPr>
          <p:cNvPr id="275458" name="Rectangle 2"/>
          <p:cNvSpPr>
            <a:spLocks noRot="1" noChangeArrowheads="1" noTextEdit="1"/>
          </p:cNvSpPr>
          <p:nvPr>
            <p:ph type="sldImg"/>
          </p:nvPr>
        </p:nvSpPr>
        <p:spPr>
          <a:ln/>
        </p:spPr>
      </p:sp>
      <p:sp>
        <p:nvSpPr>
          <p:cNvPr id="275459" name="Rectangle 3"/>
          <p:cNvSpPr>
            <a:spLocks noGrp="1" noChangeArrowheads="1"/>
          </p:cNvSpPr>
          <p:nvPr>
            <p:ph type="body" idx="1"/>
          </p:nvPr>
        </p:nvSpPr>
        <p:spPr/>
        <p:txBody>
          <a:bodyPr/>
          <a:lstStyle/>
          <a:p>
            <a:r>
              <a:rPr lang="en-US"/>
              <a:t>SLIDE – 3 clicks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2257C-5F64-4B12-AE41-4859D69D2E43}" type="slidenum">
              <a:rPr lang="en-US"/>
              <a:pPr/>
              <a:t>67</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025D1-D6F2-48F3-9280-25D38BFF075E}" type="slidenum">
              <a:rPr lang="en-US"/>
              <a:pPr/>
              <a:t>8</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Edel at age 4. (SLIDE, 5 clicks)</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0900D-9C32-4E62-A730-24739D0DAFC5}" type="slidenum">
              <a:rPr lang="en-US"/>
              <a:pPr/>
              <a:t>68</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24B88-53A0-421D-9D8B-161D9DAEBB26}" type="slidenum">
              <a:rPr lang="en-US"/>
              <a:pPr/>
              <a:t>69</a:t>
            </a:fld>
            <a:endParaRPr lang="en-US"/>
          </a:p>
        </p:txBody>
      </p:sp>
      <p:sp>
        <p:nvSpPr>
          <p:cNvPr id="209922" name="Rectangle 2"/>
          <p:cNvSpPr>
            <a:spLocks noRot="1" noChangeArrowheads="1" noTextEdit="1"/>
          </p:cNvSpPr>
          <p:nvPr>
            <p:ph type="sldImg"/>
          </p:nvPr>
        </p:nvSpPr>
        <p:spPr>
          <a:ln/>
        </p:spPr>
      </p:sp>
      <p:sp>
        <p:nvSpPr>
          <p:cNvPr id="209923" name="Rectangle 3"/>
          <p:cNvSpPr>
            <a:spLocks noGrp="1" noChangeArrowheads="1"/>
          </p:cNvSpPr>
          <p:nvPr>
            <p:ph type="body" idx="1"/>
          </p:nvPr>
        </p:nvSpPr>
        <p:spPr/>
        <p:txBody>
          <a:bodyPr/>
          <a:lstStyle/>
          <a:p>
            <a:r>
              <a:rPr lang="en-US"/>
              <a:t>The last thing Edel touched was this crucifix.  Fr. McGregor, Comitium spiritual director, is holding the cross at a talk he gave in Philadelphia in 2004.</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6048C-3A4A-4F30-AE7A-942D3681B29C}" type="slidenum">
              <a:rPr lang="en-US"/>
              <a:pPr/>
              <a:t>70</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r>
              <a:rPr lang="en-US"/>
              <a:t>SLIDE – 2 clicks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B29E14-2C6E-408A-91C7-7FF7073E2616}" type="slidenum">
              <a:rPr lang="en-US"/>
              <a:pPr/>
              <a:t>71</a:t>
            </a:fld>
            <a:endParaRPr 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The house where she died was later given to the Legion of Mary.</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32133-DE0D-442A-A0BC-CB3E6173E892}" type="slidenum">
              <a:rPr lang="en-US"/>
              <a:pPr/>
              <a:t>72</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277392-2FBC-4B1E-93EF-A57FA3245D5A}" type="slidenum">
              <a:rPr lang="en-US"/>
              <a:pPr/>
              <a:t>73</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236AB5-57AD-45CD-AB90-11F5B31006BE}" type="slidenum">
              <a:rPr lang="en-US"/>
              <a:pPr/>
              <a:t>74</a:t>
            </a:fld>
            <a:endParaRPr lang="en-US"/>
          </a:p>
        </p:txBody>
      </p:sp>
      <p:sp>
        <p:nvSpPr>
          <p:cNvPr id="218114" name="Rectangle 2"/>
          <p:cNvSpPr>
            <a:spLocks noRot="1" noChangeArrowheads="1" noTextEdit="1"/>
          </p:cNvSpPr>
          <p:nvPr>
            <p:ph type="sldImg"/>
          </p:nvPr>
        </p:nvSpPr>
        <p:spPr>
          <a:ln/>
        </p:spPr>
      </p:sp>
      <p:sp>
        <p:nvSpPr>
          <p:cNvPr id="218115" name="Rectangle 3"/>
          <p:cNvSpPr>
            <a:spLocks noGrp="1" noChangeArrowheads="1"/>
          </p:cNvSpPr>
          <p:nvPr>
            <p:ph type="body" idx="1"/>
          </p:nvPr>
        </p:nvSpPr>
        <p:spPr/>
        <p:txBody>
          <a:bodyPr/>
          <a:lstStyle/>
          <a:p>
            <a:r>
              <a:rPr lang="en-US"/>
              <a:t>The legionaries of Kenya, Uganda, and Tanganyika erected a large Celtic cross over her grave.  At the base of the cross, there is an inscription which reads:  “She fulfilled her mission with such devotedness and courage as to stir every heart and to leave the Legion of Mary and Africa itself forever in her debt.”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14C6D3-8F55-4685-B577-36DE2C1630A5}" type="slidenum">
              <a:rPr lang="en-US"/>
              <a:pPr/>
              <a:t>75</a:t>
            </a:fld>
            <a:endParaRPr 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a:t>The Holy Father himself paid tribute to her great services to the Church.  The first page of the September 1944 issue of Maria Legionis notes that in spite of the fact that Rome was occupied by the Nazis at the time, Pope Pius XII sent a telegram “notifying the happy death of our African Envoy, Edel Quinn, and paying tribute to her great missionary labours”.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CB17C8-9A4F-4DB6-8410-03334E299478}" type="slidenum">
              <a:rPr lang="en-US"/>
              <a:pPr/>
              <a:t>76</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a:t>SLIDE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4EA8E-FD61-4528-BEAB-0F9AFCA0706B}" type="slidenum">
              <a:rPr lang="en-US"/>
              <a:pPr/>
              <a:t>77</a:t>
            </a:fld>
            <a:endParaRPr lang="en-US"/>
          </a:p>
        </p:txBody>
      </p:sp>
      <p:sp>
        <p:nvSpPr>
          <p:cNvPr id="228354" name="Rectangle 2"/>
          <p:cNvSpPr>
            <a:spLocks noRot="1" noChangeArrowheads="1" noTextEdit="1"/>
          </p:cNvSpPr>
          <p:nvPr>
            <p:ph type="sldImg"/>
          </p:nvPr>
        </p:nvSpPr>
        <p:spPr>
          <a:ln/>
        </p:spPr>
      </p:sp>
      <p:sp>
        <p:nvSpPr>
          <p:cNvPr id="228355" name="Rectangle 3"/>
          <p:cNvSpPr>
            <a:spLocks noGrp="1" noChangeArrowheads="1"/>
          </p:cNvSpPr>
          <p:nvPr>
            <p:ph type="body" idx="1"/>
          </p:nvPr>
        </p:nvSpPr>
        <p:spPr/>
        <p:txBody>
          <a:bodyPr/>
          <a:lstStyle/>
          <a:p>
            <a:r>
              <a:rPr lang="en-US"/>
              <a:t>Edel’s life story was made known to legionaries all over the world through feature articles in Maria Legionis.  These covers are from 1963, 1977, and 1994.  Frank Duff, in a talk on envoys, is pointing to Edel Quinn’s name on the map.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9B769A-0326-4275-BB04-44D04D71FF7B}" type="slidenum">
              <a:rPr lang="en-US"/>
              <a:pPr/>
              <a:t>9</a:t>
            </a:fld>
            <a:endParaRPr 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a:t>Mrs. Quinn with Edel, Leslie, Ralph, and Mona in 1914.</a:t>
            </a:r>
          </a:p>
          <a:p>
            <a:r>
              <a:rPr lang="en-US"/>
              <a:t>Mr. Quinn with Edel and Ralph in 1920.</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E73BA4-5F64-4876-8175-B15485CD3709}" type="slidenum">
              <a:rPr lang="en-US"/>
              <a:pPr/>
              <a:t>78</a:t>
            </a:fld>
            <a:endParaRPr lang="en-US"/>
          </a:p>
        </p:txBody>
      </p:sp>
      <p:sp>
        <p:nvSpPr>
          <p:cNvPr id="232450" name="Rectangle 2"/>
          <p:cNvSpPr>
            <a:spLocks noRot="1" noChangeArrowheads="1" noTextEdit="1"/>
          </p:cNvSpPr>
          <p:nvPr>
            <p:ph type="sldImg"/>
          </p:nvPr>
        </p:nvSpPr>
        <p:spPr>
          <a:ln/>
        </p:spPr>
      </p:sp>
      <p:sp>
        <p:nvSpPr>
          <p:cNvPr id="232451" name="Rectangle 3"/>
          <p:cNvSpPr>
            <a:spLocks noGrp="1" noChangeArrowheads="1"/>
          </p:cNvSpPr>
          <p:nvPr>
            <p:ph type="body" idx="1"/>
          </p:nvPr>
        </p:nvSpPr>
        <p:spPr/>
        <p:txBody>
          <a:bodyPr/>
          <a:lstStyle/>
          <a:p>
            <a:r>
              <a:rPr lang="en-US"/>
              <a:t>The first major work on Edel Quinn was this book, written by Cardinal Suenens in 1952.</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71305B-742A-4F0C-AF06-73F2F603F4C7}" type="slidenum">
              <a:rPr lang="en-US"/>
              <a:pPr/>
              <a:t>79</a:t>
            </a:fld>
            <a:endParaRPr 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t>This was followed by many other books on her life.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34CD6C-441B-441B-BB08-9E5AAE532B52}" type="slidenum">
              <a:rPr lang="en-US"/>
              <a:pPr/>
              <a:t>80</a:t>
            </a:fld>
            <a:endParaRPr lang="en-US"/>
          </a:p>
        </p:txBody>
      </p:sp>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r>
              <a:rPr lang="en-US"/>
              <a:t>SLIDE – 2 clicks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505795-3B61-4A33-8856-482860F19634}" type="slidenum">
              <a:rPr lang="en-US"/>
              <a:pPr/>
              <a:t>81</a:t>
            </a:fld>
            <a:endParaRPr lang="en-US"/>
          </a:p>
        </p:txBody>
      </p:sp>
      <p:sp>
        <p:nvSpPr>
          <p:cNvPr id="240642" name="Rectangle 2"/>
          <p:cNvSpPr>
            <a:spLocks noRo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A shrine was constructed in her hometown in Ireland.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0DFC0F-028A-48C7-87FE-6CF864B9C2AC}" type="slidenum">
              <a:rPr lang="en-US"/>
              <a:pPr/>
              <a:t>82</a:t>
            </a:fld>
            <a:endParaRPr lang="en-US"/>
          </a:p>
        </p:txBody>
      </p:sp>
      <p:sp>
        <p:nvSpPr>
          <p:cNvPr id="243714" name="Rectangle 2"/>
          <p:cNvSpPr>
            <a:spLocks noRo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The president of Ireland, Mary Macaleese, visited her grave while in Nairobi.</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D4A15-8376-4873-8071-3B7F113B5FE6}" type="slidenum">
              <a:rPr lang="en-US"/>
              <a:pPr/>
              <a:t>83</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r>
              <a:rPr lang="en-US"/>
              <a:t>SLIDE – 6 clicks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CFCCD3-2A57-4DC0-8400-20FE8D7003DA}" type="slidenum">
              <a:rPr lang="en-US"/>
              <a:pPr/>
              <a:t>84</a:t>
            </a:fld>
            <a:endParaRPr 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Edel has truly left her mark on the world in the past 100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C4200-EDDE-4F95-831D-C80A605DC2AE}" type="slidenum">
              <a:rPr lang="en-US"/>
              <a:pPr/>
              <a:t>10</a:t>
            </a:fld>
            <a:endParaRPr 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This photo shows Edel at the age of 11.  </a:t>
            </a:r>
          </a:p>
          <a:p>
            <a:r>
              <a:rPr lang="en-US"/>
              <a:t>Mr. Quinn was a banker who was promoted several times throughout the years, causing the family to be relocated.  However, he had a weakness for gambling, and in 1924 was caught using bank money to cover his debts.  The bank chose not to prosecute, but he lost his position as manager and took a job as “ledger clerk” in Monkstown. (SLIDE 5 clicks)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FBEC5-A4A9-4DF6-A816-374C20932406}" type="slidenum">
              <a:rPr lang="en-US"/>
              <a:pPr/>
              <a:t>11</a:t>
            </a:fld>
            <a:endParaRPr 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Prior to her father’s demotion, Edel attended private schools.  </a:t>
            </a:r>
          </a:p>
          <a:p>
            <a:r>
              <a:rPr lang="en-US"/>
              <a:t>In Cahir, she attended a school run by the Sisters of Mercy and was prepared there for her first Confession and First Holy Communion which she made on Ascension Thursday, June 1, 1916.</a:t>
            </a:r>
          </a:p>
          <a:p>
            <a:r>
              <a:rPr lang="en-US"/>
              <a:t>In Enniscorthy, she attended school at the Loreto Convent and it was here that she was Confirmed on October 27, 1918, taking the names Josephine Eucharia in honor of St. Jospeh and her devotion to the Holy Eucharist.</a:t>
            </a:r>
          </a:p>
          <a:p>
            <a:r>
              <a:rPr lang="en-US"/>
              <a:t>In 1923, at the age of 16, she was sent to finishing school at Upton Hall near Liverpool.  She would leave Upton the next year due to her father’s troubles.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9DEADB-EE8D-4018-9CE1-038039F934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AAC4A9-7742-4D96-BC56-BDC28D778FA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A4E513C-4052-4E6D-9616-EEE2103B687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2F96CFA-6803-4F9E-BCAF-895A1930395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CDF2BB5-A876-499B-BF7C-DD5B878E282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40CBE38-F9E6-49E5-AB95-5D7B0ACB216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DEC282B4-9AA3-4F7A-99C6-22C89F52745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AC3DE63-F27A-45FB-BB7E-74EF67C79C3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CE3BA3B-AD6D-43B6-BB58-08B13CB1D7A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EA8A39A-24C8-49B6-9F7E-2AF4193B405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6C91DBE-0A99-47BA-909E-B7308B3778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88EFAA-FB83-4CB4-AFF4-8FE9B953D38D}"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E4CE297-F764-4A03-9171-B46F93172BCE}"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47FED7F-C7B7-4843-A712-4246DEB1A67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C53936-65A9-4563-BFEC-780661CC4F6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62768-1CB8-4F7C-B3D8-70FEE01EF07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D140B44-774A-4112-820C-62DD9660F6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FA5B9D8-ED26-4393-80CC-81212E27FAC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E2C47A6-3744-431E-9960-548CA59480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375647-F709-49A0-8A26-02BCD6415B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E3B527-A5BA-4529-8E26-32CFCD2743F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B4E13DB-0EAC-4C21-B78C-B11610217B4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3.xml"/><Relationship Id="rId1" Type="http://schemas.openxmlformats.org/officeDocument/2006/relationships/slideLayout" Target="../slideLayouts/slideLayout12.xml"/><Relationship Id="rId5" Type="http://schemas.openxmlformats.org/officeDocument/2006/relationships/image" Target="../media/image74.jpeg"/><Relationship Id="rId4" Type="http://schemas.openxmlformats.org/officeDocument/2006/relationships/image" Target="../media/image7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78.jpeg"/></Relationships>
</file>

<file path=ppt/slides/_rels/slide5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3.xml"/><Relationship Id="rId1" Type="http://schemas.openxmlformats.org/officeDocument/2006/relationships/slideLayout" Target="../slideLayouts/slideLayout18.xml"/><Relationship Id="rId4" Type="http://schemas.openxmlformats.org/officeDocument/2006/relationships/image" Target="../media/image81.jpeg"/></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85.jpeg"/></Relationships>
</file>

<file path=ppt/slides/_rels/slide6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58.xml"/><Relationship Id="rId1" Type="http://schemas.openxmlformats.org/officeDocument/2006/relationships/slideLayout" Target="../slideLayouts/slideLayout18.xml"/><Relationship Id="rId4" Type="http://schemas.openxmlformats.org/officeDocument/2006/relationships/image" Target="../media/image88.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9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69.xml"/><Relationship Id="rId1" Type="http://schemas.openxmlformats.org/officeDocument/2006/relationships/slideLayout" Target="../slideLayouts/slideLayout13.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7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01.jpeg"/></Relationships>
</file>

<file path=ppt/slides/_rels/slide79.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71.xml"/><Relationship Id="rId1" Type="http://schemas.openxmlformats.org/officeDocument/2006/relationships/slideLayout" Target="../slideLayouts/slideLayout12.xml"/><Relationship Id="rId5" Type="http://schemas.openxmlformats.org/officeDocument/2006/relationships/image" Target="../media/image104.jpeg"/><Relationship Id="rId4" Type="http://schemas.openxmlformats.org/officeDocument/2006/relationships/image" Target="../media/image10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image" Target="../media/image109.jpeg"/><Relationship Id="rId5" Type="http://schemas.openxmlformats.org/officeDocument/2006/relationships/image" Target="../media/image108.jpeg"/><Relationship Id="rId4" Type="http://schemas.openxmlformats.org/officeDocument/2006/relationships/image" Target="../media/image107.jpeg"/></Relationships>
</file>

<file path=ppt/slides/_rels/slide82.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sz="4800">
                <a:latin typeface="Monotype Corsiva" pitchFamily="66" charset="0"/>
              </a:rPr>
              <a:t>Venerable Edel Quinn</a:t>
            </a:r>
            <a:br>
              <a:rPr lang="en-US" sz="4800">
                <a:latin typeface="Monotype Corsiva" pitchFamily="66" charset="0"/>
              </a:rPr>
            </a:br>
            <a:r>
              <a:rPr lang="en-US" sz="4000">
                <a:latin typeface="Monotype Corsiva" pitchFamily="66" charset="0"/>
              </a:rPr>
              <a:t>September 14, 1907 – May 12, 1944</a:t>
            </a:r>
          </a:p>
        </p:txBody>
      </p:sp>
      <p:pic>
        <p:nvPicPr>
          <p:cNvPr id="2054" name="Picture 6" descr="NEW Edel OVAL sml001"/>
          <p:cNvPicPr>
            <a:picLocks noChangeAspect="1" noChangeArrowheads="1"/>
          </p:cNvPicPr>
          <p:nvPr>
            <p:ph idx="1"/>
          </p:nvPr>
        </p:nvPicPr>
        <p:blipFill>
          <a:blip r:embed="rId2" cstate="print"/>
          <a:srcRect/>
          <a:stretch>
            <a:fillRect/>
          </a:stretch>
        </p:blipFill>
        <p:spPr>
          <a:xfrm>
            <a:off x="2822575" y="1600200"/>
            <a:ext cx="3497263" cy="4525963"/>
          </a:xfr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Many Moves</a:t>
            </a:r>
          </a:p>
        </p:txBody>
      </p:sp>
      <p:sp>
        <p:nvSpPr>
          <p:cNvPr id="30725" name="Rectangle 5"/>
          <p:cNvSpPr>
            <a:spLocks noGrp="1" noChangeArrowheads="1"/>
          </p:cNvSpPr>
          <p:nvPr>
            <p:ph type="body" sz="half" idx="2"/>
          </p:nvPr>
        </p:nvSpPr>
        <p:spPr/>
        <p:txBody>
          <a:bodyPr/>
          <a:lstStyle/>
          <a:p>
            <a:r>
              <a:rPr lang="en-US" sz="2800"/>
              <a:t>Clonmel (near Tipperary) 1907-1913</a:t>
            </a:r>
          </a:p>
          <a:p>
            <a:r>
              <a:rPr lang="en-US" sz="2800"/>
              <a:t>Cahir 1913-1917</a:t>
            </a:r>
          </a:p>
          <a:p>
            <a:r>
              <a:rPr lang="en-US" sz="2800"/>
              <a:t>Enniscorthy, Co. Wexford  1917-1921</a:t>
            </a:r>
          </a:p>
          <a:p>
            <a:r>
              <a:rPr lang="en-US" sz="2800"/>
              <a:t>Tralee 1921-1924</a:t>
            </a:r>
          </a:p>
          <a:p>
            <a:r>
              <a:rPr lang="en-US" sz="2800"/>
              <a:t>Monkstown (a suburb of Dublin)</a:t>
            </a:r>
          </a:p>
        </p:txBody>
      </p:sp>
      <p:pic>
        <p:nvPicPr>
          <p:cNvPr id="30726" name="Picture 6" descr="EQ 11 yrs"/>
          <p:cNvPicPr>
            <a:picLocks noChangeAspect="1" noChangeArrowheads="1"/>
          </p:cNvPicPr>
          <p:nvPr>
            <p:ph sz="half" idx="1"/>
          </p:nvPr>
        </p:nvPicPr>
        <p:blipFill>
          <a:blip r:embed="rId3" cstate="print"/>
          <a:srcRect/>
          <a:stretch>
            <a:fillRect/>
          </a:stretch>
        </p:blipFill>
        <p:spPr>
          <a:xfrm>
            <a:off x="809625" y="1600200"/>
            <a:ext cx="3333750" cy="4525963"/>
          </a:xfrm>
          <a:noFill/>
          <a:ln w="76200">
            <a:solidFill>
              <a:srgbClr val="FF99CC"/>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Grp="1" noChangeArrowheads="1"/>
          </p:cNvSpPr>
          <p:nvPr>
            <p:ph type="title"/>
          </p:nvPr>
        </p:nvSpPr>
        <p:spPr/>
        <p:txBody>
          <a:bodyPr/>
          <a:lstStyle/>
          <a:p>
            <a:r>
              <a:rPr lang="en-US"/>
              <a:t>School Years</a:t>
            </a:r>
          </a:p>
        </p:txBody>
      </p:sp>
      <p:pic>
        <p:nvPicPr>
          <p:cNvPr id="35845" name="Picture 5" descr="DC5"/>
          <p:cNvPicPr>
            <a:picLocks noChangeAspect="1" noChangeArrowheads="1"/>
          </p:cNvPicPr>
          <p:nvPr>
            <p:ph sz="half" idx="1"/>
          </p:nvPr>
        </p:nvPicPr>
        <p:blipFill>
          <a:blip r:embed="rId3" cstate="print"/>
          <a:srcRect/>
          <a:stretch>
            <a:fillRect/>
          </a:stretch>
        </p:blipFill>
        <p:spPr>
          <a:xfrm>
            <a:off x="304800" y="1828800"/>
            <a:ext cx="4103688" cy="2740025"/>
          </a:xfrm>
          <a:noFill/>
          <a:ln w="57150">
            <a:solidFill>
              <a:srgbClr val="CC00FF"/>
            </a:solidFill>
          </a:ln>
        </p:spPr>
      </p:pic>
      <p:pic>
        <p:nvPicPr>
          <p:cNvPr id="35848" name="Picture 8" descr="EQ 16 YRS"/>
          <p:cNvPicPr>
            <a:picLocks noChangeAspect="1" noChangeArrowheads="1"/>
          </p:cNvPicPr>
          <p:nvPr>
            <p:ph sz="half" idx="2"/>
          </p:nvPr>
        </p:nvPicPr>
        <p:blipFill>
          <a:blip r:embed="rId4" cstate="print"/>
          <a:srcRect/>
          <a:stretch>
            <a:fillRect/>
          </a:stretch>
        </p:blipFill>
        <p:spPr>
          <a:xfrm>
            <a:off x="4800600" y="1219200"/>
            <a:ext cx="3573463" cy="4568825"/>
          </a:xfrm>
          <a:noFill/>
          <a:ln w="57150">
            <a:solidFill>
              <a:srgbClr val="CC00FF"/>
            </a:solidFill>
          </a:ln>
        </p:spPr>
      </p:pic>
      <p:sp>
        <p:nvSpPr>
          <p:cNvPr id="35849" name="Text Box 9"/>
          <p:cNvSpPr txBox="1">
            <a:spLocks noChangeArrowheads="1"/>
          </p:cNvSpPr>
          <p:nvPr/>
        </p:nvSpPr>
        <p:spPr bwMode="auto">
          <a:xfrm>
            <a:off x="304800" y="5181600"/>
            <a:ext cx="4343400" cy="457200"/>
          </a:xfrm>
          <a:prstGeom prst="rect">
            <a:avLst/>
          </a:prstGeom>
          <a:noFill/>
          <a:ln w="9525">
            <a:noFill/>
            <a:miter lim="800000"/>
            <a:headEnd/>
            <a:tailEnd/>
          </a:ln>
          <a:effectLst/>
        </p:spPr>
        <p:txBody>
          <a:bodyPr>
            <a:spAutoFit/>
          </a:bodyPr>
          <a:lstStyle/>
          <a:p>
            <a:r>
              <a:rPr lang="en-US" sz="2400">
                <a:solidFill>
                  <a:srgbClr val="990099"/>
                </a:solidFill>
                <a:latin typeface="Monotype Corsiva" pitchFamily="66" charset="0"/>
              </a:rPr>
              <a:t>Edel Mary </a:t>
            </a:r>
            <a:r>
              <a:rPr lang="en-US" sz="2400" b="1">
                <a:solidFill>
                  <a:srgbClr val="990099"/>
                </a:solidFill>
                <a:latin typeface="Monotype Corsiva" pitchFamily="66" charset="0"/>
              </a:rPr>
              <a:t>Josephine Eucharia</a:t>
            </a:r>
            <a:r>
              <a:rPr lang="en-US" sz="2400">
                <a:solidFill>
                  <a:srgbClr val="990099"/>
                </a:solidFill>
                <a:latin typeface="Monotype Corsiva" pitchFamily="66" charset="0"/>
              </a:rPr>
              <a:t> Quinn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a:t>Return to Monkstown</a:t>
            </a:r>
          </a:p>
        </p:txBody>
      </p:sp>
      <p:pic>
        <p:nvPicPr>
          <p:cNvPr id="40969" name="Picture 9" descr="DC6"/>
          <p:cNvPicPr>
            <a:picLocks noChangeAspect="1" noChangeArrowheads="1"/>
          </p:cNvPicPr>
          <p:nvPr>
            <p:ph sz="half" idx="1"/>
          </p:nvPr>
        </p:nvPicPr>
        <p:blipFill>
          <a:blip r:embed="rId3" cstate="print">
            <a:lum contrast="-10000"/>
          </a:blip>
          <a:srcRect/>
          <a:stretch>
            <a:fillRect/>
          </a:stretch>
        </p:blipFill>
        <p:spPr>
          <a:xfrm>
            <a:off x="4648200" y="3352800"/>
            <a:ext cx="3930650" cy="2740025"/>
          </a:xfrm>
          <a:noFill/>
          <a:ln w="76200">
            <a:solidFill>
              <a:srgbClr val="FFFF99"/>
            </a:solidFill>
          </a:ln>
        </p:spPr>
      </p:pic>
      <p:pic>
        <p:nvPicPr>
          <p:cNvPr id="40968" name="Picture 8" descr="home in monkstown"/>
          <p:cNvPicPr>
            <a:picLocks noChangeAspect="1" noChangeArrowheads="1"/>
          </p:cNvPicPr>
          <p:nvPr>
            <p:ph sz="half" idx="2"/>
          </p:nvPr>
        </p:nvPicPr>
        <p:blipFill>
          <a:blip r:embed="rId4" cstate="print"/>
          <a:srcRect/>
          <a:stretch>
            <a:fillRect/>
          </a:stretch>
        </p:blipFill>
        <p:spPr>
          <a:xfrm>
            <a:off x="304800" y="1905000"/>
            <a:ext cx="3656013" cy="2743200"/>
          </a:xfrm>
          <a:noFill/>
          <a:ln w="76200">
            <a:solidFill>
              <a:srgbClr val="FFFF99"/>
            </a:solidFill>
          </a:ln>
        </p:spPr>
      </p:pic>
      <p:sp>
        <p:nvSpPr>
          <p:cNvPr id="40971" name="Text Box 11"/>
          <p:cNvSpPr txBox="1">
            <a:spLocks noChangeArrowheads="1"/>
          </p:cNvSpPr>
          <p:nvPr/>
        </p:nvSpPr>
        <p:spPr bwMode="auto">
          <a:xfrm>
            <a:off x="5410200" y="2743200"/>
            <a:ext cx="2368550" cy="366713"/>
          </a:xfrm>
          <a:prstGeom prst="rect">
            <a:avLst/>
          </a:prstGeom>
          <a:solidFill>
            <a:srgbClr val="0000FF"/>
          </a:solidFill>
          <a:ln w="9525">
            <a:noFill/>
            <a:miter lim="800000"/>
            <a:headEnd/>
            <a:tailEnd/>
          </a:ln>
          <a:effectLst/>
        </p:spPr>
        <p:txBody>
          <a:bodyPr wrap="none">
            <a:spAutoFit/>
          </a:bodyPr>
          <a:lstStyle/>
          <a:p>
            <a:r>
              <a:rPr lang="en-US" b="1" i="1">
                <a:solidFill>
                  <a:srgbClr val="FCFC04"/>
                </a:solidFill>
              </a:rPr>
              <a:t>Chegney Tile Works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A Proposal`</a:t>
            </a:r>
          </a:p>
        </p:txBody>
      </p:sp>
      <p:pic>
        <p:nvPicPr>
          <p:cNvPr id="45061" name="Picture 5" descr="PIERRE"/>
          <p:cNvPicPr>
            <a:picLocks noChangeAspect="1" noChangeArrowheads="1"/>
          </p:cNvPicPr>
          <p:nvPr>
            <p:ph sz="half" idx="1"/>
          </p:nvPr>
        </p:nvPicPr>
        <p:blipFill>
          <a:blip r:embed="rId3" cstate="print"/>
          <a:srcRect/>
          <a:stretch>
            <a:fillRect/>
          </a:stretch>
        </p:blipFill>
        <p:spPr>
          <a:xfrm>
            <a:off x="4953000" y="1600200"/>
            <a:ext cx="3290888" cy="3657600"/>
          </a:xfrm>
          <a:noFill/>
          <a:ln w="317500">
            <a:solidFill>
              <a:schemeClr val="bg1"/>
            </a:solidFill>
          </a:ln>
        </p:spPr>
      </p:pic>
      <p:pic>
        <p:nvPicPr>
          <p:cNvPr id="45063" name="Picture 7" descr="EQ PORTRAIT"/>
          <p:cNvPicPr>
            <a:picLocks noChangeAspect="1" noChangeArrowheads="1"/>
          </p:cNvPicPr>
          <p:nvPr>
            <p:ph sz="half" idx="2"/>
          </p:nvPr>
        </p:nvPicPr>
        <p:blipFill>
          <a:blip r:embed="rId4" cstate="print"/>
          <a:srcRect/>
          <a:stretch>
            <a:fillRect/>
          </a:stretch>
        </p:blipFill>
        <p:spPr>
          <a:xfrm>
            <a:off x="457200" y="1295400"/>
            <a:ext cx="3563938" cy="4525963"/>
          </a:xfrm>
          <a:noFill/>
          <a:ln/>
        </p:spPr>
      </p:pic>
      <p:sp>
        <p:nvSpPr>
          <p:cNvPr id="45064" name="Text Box 8"/>
          <p:cNvSpPr txBox="1">
            <a:spLocks noChangeArrowheads="1"/>
          </p:cNvSpPr>
          <p:nvPr/>
        </p:nvSpPr>
        <p:spPr bwMode="auto">
          <a:xfrm>
            <a:off x="5715000" y="5867400"/>
            <a:ext cx="1752600" cy="366713"/>
          </a:xfrm>
          <a:prstGeom prst="rect">
            <a:avLst/>
          </a:prstGeom>
          <a:solidFill>
            <a:schemeClr val="bg1"/>
          </a:solidFill>
          <a:ln w="9525">
            <a:noFill/>
            <a:miter lim="800000"/>
            <a:headEnd/>
            <a:tailEnd/>
          </a:ln>
          <a:effectLst/>
        </p:spPr>
        <p:txBody>
          <a:bodyPr>
            <a:spAutoFit/>
          </a:bodyPr>
          <a:lstStyle/>
          <a:p>
            <a:r>
              <a:rPr lang="en-US"/>
              <a:t> Pierre Landrin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The Legion of Mary</a:t>
            </a:r>
          </a:p>
        </p:txBody>
      </p:sp>
      <p:pic>
        <p:nvPicPr>
          <p:cNvPr id="49158" name="Picture 6" descr="Vexillum Picture (2)"/>
          <p:cNvPicPr>
            <a:picLocks noChangeAspect="1" noChangeArrowheads="1"/>
          </p:cNvPicPr>
          <p:nvPr>
            <p:ph sz="half" idx="1"/>
          </p:nvPr>
        </p:nvPicPr>
        <p:blipFill>
          <a:blip r:embed="rId3" cstate="print"/>
          <a:srcRect/>
          <a:stretch>
            <a:fillRect/>
          </a:stretch>
        </p:blipFill>
        <p:spPr>
          <a:xfrm>
            <a:off x="1044575" y="1600200"/>
            <a:ext cx="2863850" cy="4525963"/>
          </a:xfrm>
          <a:noFill/>
          <a:ln w="76200">
            <a:solidFill>
              <a:srgbClr val="FF0000"/>
            </a:solidFill>
          </a:ln>
        </p:spPr>
      </p:pic>
      <p:pic>
        <p:nvPicPr>
          <p:cNvPr id="49159" name="Picture 7" descr="DC9"/>
          <p:cNvPicPr>
            <a:picLocks noChangeAspect="1" noChangeArrowheads="1"/>
          </p:cNvPicPr>
          <p:nvPr>
            <p:ph sz="half" idx="2"/>
          </p:nvPr>
        </p:nvPicPr>
        <p:blipFill>
          <a:blip r:embed="rId4" cstate="print"/>
          <a:srcRect/>
          <a:stretch>
            <a:fillRect/>
          </a:stretch>
        </p:blipFill>
        <p:spPr>
          <a:xfrm>
            <a:off x="4953000" y="1447800"/>
            <a:ext cx="3016250" cy="4575175"/>
          </a:xfrm>
          <a:noFill/>
          <a:ln w="38100">
            <a:solidFill>
              <a:srgbClr val="FF0000"/>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Praesidia &amp; Works</a:t>
            </a:r>
          </a:p>
        </p:txBody>
      </p:sp>
      <p:sp>
        <p:nvSpPr>
          <p:cNvPr id="52229" name="Rectangle 5"/>
          <p:cNvSpPr>
            <a:spLocks noGrp="1" noChangeArrowheads="1"/>
          </p:cNvSpPr>
          <p:nvPr>
            <p:ph type="body" sz="half" idx="2"/>
          </p:nvPr>
        </p:nvSpPr>
        <p:spPr/>
        <p:txBody>
          <a:bodyPr/>
          <a:lstStyle/>
          <a:p>
            <a:r>
              <a:rPr lang="en-US" sz="2800"/>
              <a:t>Our Lady of Victories:  visits to the poor</a:t>
            </a:r>
          </a:p>
          <a:p>
            <a:r>
              <a:rPr lang="en-US" sz="2800"/>
              <a:t>Our Lady, Refuge of Sinners:  rescue of street girls</a:t>
            </a:r>
          </a:p>
          <a:p>
            <a:pPr>
              <a:buFontTx/>
              <a:buNone/>
            </a:pPr>
            <a:endParaRPr lang="en-US" sz="2800"/>
          </a:p>
        </p:txBody>
      </p:sp>
      <p:pic>
        <p:nvPicPr>
          <p:cNvPr id="52230" name="Picture 6" descr="DC7"/>
          <p:cNvPicPr>
            <a:picLocks noChangeAspect="1" noChangeArrowheads="1"/>
          </p:cNvPicPr>
          <p:nvPr>
            <p:ph sz="half" idx="1"/>
          </p:nvPr>
        </p:nvPicPr>
        <p:blipFill>
          <a:blip r:embed="rId3" cstate="print"/>
          <a:srcRect/>
          <a:stretch>
            <a:fillRect/>
          </a:stretch>
        </p:blipFill>
        <p:spPr>
          <a:xfrm>
            <a:off x="838200" y="1447800"/>
            <a:ext cx="2925763" cy="4570413"/>
          </a:xfrm>
          <a:noFill/>
          <a:ln w="38100">
            <a:solidFill>
              <a:srgbClr val="FF0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The Poor Clares</a:t>
            </a:r>
          </a:p>
        </p:txBody>
      </p:sp>
      <p:sp>
        <p:nvSpPr>
          <p:cNvPr id="55301" name="Rectangle 5"/>
          <p:cNvSpPr>
            <a:spLocks noGrp="1" noChangeArrowheads="1"/>
          </p:cNvSpPr>
          <p:nvPr>
            <p:ph type="body" sz="half" idx="2"/>
          </p:nvPr>
        </p:nvSpPr>
        <p:spPr/>
        <p:txBody>
          <a:bodyPr/>
          <a:lstStyle/>
          <a:p>
            <a:pPr>
              <a:buFontTx/>
              <a:buNone/>
            </a:pPr>
            <a:r>
              <a:rPr lang="en-US" sz="2800"/>
              <a:t>    </a:t>
            </a:r>
          </a:p>
          <a:p>
            <a:pPr>
              <a:buFontTx/>
              <a:buNone/>
            </a:pPr>
            <a:r>
              <a:rPr lang="en-US" sz="2800"/>
              <a:t>    In January of 1932, Edel made plans to enter the Poor Clares.  She was to leave for Belfast on the Feast of the Annunciation, March 25</a:t>
            </a:r>
            <a:r>
              <a:rPr lang="en-US" sz="2800" baseline="30000"/>
              <a:t>th</a:t>
            </a:r>
            <a:r>
              <a:rPr lang="en-US" sz="2800"/>
              <a:t>.</a:t>
            </a:r>
          </a:p>
        </p:txBody>
      </p:sp>
      <p:pic>
        <p:nvPicPr>
          <p:cNvPr id="55304" name="Picture 8" descr="poorclare"/>
          <p:cNvPicPr>
            <a:picLocks noChangeAspect="1" noChangeArrowheads="1"/>
          </p:cNvPicPr>
          <p:nvPr>
            <p:ph sz="half" idx="1"/>
          </p:nvPr>
        </p:nvPicPr>
        <p:blipFill>
          <a:blip r:embed="rId3" cstate="print"/>
          <a:srcRect/>
          <a:stretch>
            <a:fillRect/>
          </a:stretch>
        </p:blipFill>
        <p:spPr>
          <a:xfrm>
            <a:off x="1066800" y="1752600"/>
            <a:ext cx="2276475" cy="3660775"/>
          </a:xfrm>
          <a:noFill/>
          <a:ln w="101600">
            <a:solidFill>
              <a:srgbClr val="FF99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A Change of Plans</a:t>
            </a:r>
          </a:p>
        </p:txBody>
      </p:sp>
      <p:sp>
        <p:nvSpPr>
          <p:cNvPr id="57350" name="Rectangle 6"/>
          <p:cNvSpPr>
            <a:spLocks noGrp="1" noChangeArrowheads="1"/>
          </p:cNvSpPr>
          <p:nvPr>
            <p:ph type="body" sz="half" idx="1"/>
          </p:nvPr>
        </p:nvSpPr>
        <p:spPr/>
        <p:txBody>
          <a:bodyPr/>
          <a:lstStyle/>
          <a:p>
            <a:r>
              <a:rPr lang="en-US" sz="2800"/>
              <a:t>Edel became ill and was diagnosed with tuberculosis</a:t>
            </a:r>
          </a:p>
          <a:p>
            <a:r>
              <a:rPr lang="en-US" sz="2800"/>
              <a:t>She entered Newcastle Sanatorium on February 5, 1932</a:t>
            </a:r>
          </a:p>
          <a:p>
            <a:r>
              <a:rPr lang="en-US" sz="2800"/>
              <a:t>She remained there until December</a:t>
            </a:r>
          </a:p>
        </p:txBody>
      </p:sp>
      <p:pic>
        <p:nvPicPr>
          <p:cNvPr id="57349" name="Picture 5" descr="tb"/>
          <p:cNvPicPr>
            <a:picLocks noChangeAspect="1" noChangeArrowheads="1"/>
          </p:cNvPicPr>
          <p:nvPr>
            <p:ph sz="half" idx="2"/>
          </p:nvPr>
        </p:nvPicPr>
        <p:blipFill>
          <a:blip r:embed="rId3" cstate="print"/>
          <a:srcRect/>
          <a:stretch>
            <a:fillRect/>
          </a:stretch>
        </p:blipFill>
        <p:spPr>
          <a:xfrm>
            <a:off x="5410200" y="2209800"/>
            <a:ext cx="2843213" cy="2282825"/>
          </a:xfrm>
          <a:noFill/>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A Pilgrimage</a:t>
            </a:r>
          </a:p>
        </p:txBody>
      </p:sp>
      <p:pic>
        <p:nvPicPr>
          <p:cNvPr id="60422" name="Picture 6" descr="DC12"/>
          <p:cNvPicPr>
            <a:picLocks noChangeAspect="1" noChangeArrowheads="1"/>
          </p:cNvPicPr>
          <p:nvPr>
            <p:ph sz="half" idx="1"/>
          </p:nvPr>
        </p:nvPicPr>
        <p:blipFill>
          <a:blip r:embed="rId3" cstate="print"/>
          <a:srcRect/>
          <a:stretch>
            <a:fillRect/>
          </a:stretch>
        </p:blipFill>
        <p:spPr>
          <a:xfrm>
            <a:off x="457200" y="1676400"/>
            <a:ext cx="4086225" cy="2740025"/>
          </a:xfrm>
          <a:noFill/>
          <a:ln w="57150">
            <a:solidFill>
              <a:srgbClr val="3366FF"/>
            </a:solidFill>
          </a:ln>
        </p:spPr>
      </p:pic>
      <p:pic>
        <p:nvPicPr>
          <p:cNvPr id="60423" name="Picture 7" descr="DC11"/>
          <p:cNvPicPr>
            <a:picLocks noChangeAspect="1" noChangeArrowheads="1"/>
          </p:cNvPicPr>
          <p:nvPr>
            <p:ph sz="half" idx="2"/>
          </p:nvPr>
        </p:nvPicPr>
        <p:blipFill>
          <a:blip r:embed="rId4" cstate="print"/>
          <a:srcRect/>
          <a:stretch>
            <a:fillRect/>
          </a:stretch>
        </p:blipFill>
        <p:spPr>
          <a:xfrm>
            <a:off x="4724400" y="2895600"/>
            <a:ext cx="3976688" cy="2740025"/>
          </a:xfrm>
          <a:noFill/>
          <a:ln w="57150">
            <a:solidFill>
              <a:srgbClr val="3366FF"/>
            </a:solidFill>
          </a:ln>
        </p:spPr>
      </p:pic>
      <p:sp>
        <p:nvSpPr>
          <p:cNvPr id="60424" name="Text Box 8"/>
          <p:cNvSpPr txBox="1">
            <a:spLocks noChangeArrowheads="1"/>
          </p:cNvSpPr>
          <p:nvPr/>
        </p:nvSpPr>
        <p:spPr bwMode="auto">
          <a:xfrm>
            <a:off x="4175125" y="50657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Extension</a:t>
            </a:r>
          </a:p>
        </p:txBody>
      </p:sp>
      <p:sp>
        <p:nvSpPr>
          <p:cNvPr id="63493" name="Rectangle 5"/>
          <p:cNvSpPr>
            <a:spLocks noGrp="1" noChangeArrowheads="1"/>
          </p:cNvSpPr>
          <p:nvPr>
            <p:ph type="body" sz="half" idx="2"/>
          </p:nvPr>
        </p:nvSpPr>
        <p:spPr/>
        <p:txBody>
          <a:bodyPr/>
          <a:lstStyle/>
          <a:p>
            <a:pPr>
              <a:lnSpc>
                <a:spcPct val="90000"/>
              </a:lnSpc>
            </a:pPr>
            <a:r>
              <a:rPr lang="en-US" sz="2800"/>
              <a:t>In the summer of 1936, Edel volunteered for a two-week’s extension assignment in Wales.  </a:t>
            </a:r>
          </a:p>
          <a:p>
            <a:pPr>
              <a:lnSpc>
                <a:spcPct val="90000"/>
              </a:lnSpc>
            </a:pPr>
            <a:r>
              <a:rPr lang="en-US" sz="2800"/>
              <a:t>After returning to Dublin, she asked permission of the Concilium to return there to work for the Legion full-time.</a:t>
            </a:r>
          </a:p>
        </p:txBody>
      </p:sp>
      <p:pic>
        <p:nvPicPr>
          <p:cNvPr id="63494" name="Picture 6" descr="wales"/>
          <p:cNvPicPr>
            <a:picLocks noChangeAspect="1" noChangeArrowheads="1"/>
          </p:cNvPicPr>
          <p:nvPr>
            <p:ph sz="half" idx="1"/>
          </p:nvPr>
        </p:nvPicPr>
        <p:blipFill>
          <a:blip r:embed="rId3" cstate="print"/>
          <a:srcRect/>
          <a:stretch>
            <a:fillRect/>
          </a:stretch>
        </p:blipFill>
        <p:spPr>
          <a:xfrm>
            <a:off x="469900" y="1600200"/>
            <a:ext cx="4011613" cy="4525963"/>
          </a:xfrm>
          <a:noFill/>
          <a:ln w="57150">
            <a:solidFill>
              <a:srgbClr val="000080"/>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Some Legion Terms</a:t>
            </a:r>
          </a:p>
        </p:txBody>
      </p:sp>
      <p:sp>
        <p:nvSpPr>
          <p:cNvPr id="284675" name="Rectangle 3"/>
          <p:cNvSpPr>
            <a:spLocks noGrp="1" noChangeArrowheads="1"/>
          </p:cNvSpPr>
          <p:nvPr>
            <p:ph type="body" idx="1"/>
          </p:nvPr>
        </p:nvSpPr>
        <p:spPr/>
        <p:txBody>
          <a:bodyPr/>
          <a:lstStyle/>
          <a:p>
            <a:pPr>
              <a:lnSpc>
                <a:spcPct val="90000"/>
              </a:lnSpc>
            </a:pPr>
            <a:r>
              <a:rPr lang="en-US" sz="2400"/>
              <a:t>Frank Duff – founder of the Legion</a:t>
            </a:r>
          </a:p>
          <a:p>
            <a:pPr>
              <a:lnSpc>
                <a:spcPct val="90000"/>
              </a:lnSpc>
            </a:pPr>
            <a:r>
              <a:rPr lang="en-US" sz="2400"/>
              <a:t>Concilium – highest council (in Dublin)</a:t>
            </a:r>
          </a:p>
          <a:p>
            <a:pPr>
              <a:lnSpc>
                <a:spcPct val="90000"/>
              </a:lnSpc>
            </a:pPr>
            <a:r>
              <a:rPr lang="en-US" sz="2400"/>
              <a:t>Senatus – regional council</a:t>
            </a:r>
          </a:p>
          <a:p>
            <a:pPr>
              <a:lnSpc>
                <a:spcPct val="90000"/>
              </a:lnSpc>
            </a:pPr>
            <a:r>
              <a:rPr lang="en-US" sz="2400"/>
              <a:t>Comitium – council that usually covers several counties</a:t>
            </a:r>
          </a:p>
          <a:p>
            <a:pPr>
              <a:lnSpc>
                <a:spcPct val="90000"/>
              </a:lnSpc>
            </a:pPr>
            <a:r>
              <a:rPr lang="en-US" sz="2400"/>
              <a:t>Curia/curiae – council that usually covers a county</a:t>
            </a:r>
          </a:p>
          <a:p>
            <a:pPr>
              <a:lnSpc>
                <a:spcPct val="90000"/>
              </a:lnSpc>
            </a:pPr>
            <a:r>
              <a:rPr lang="en-US" sz="2400"/>
              <a:t>Praesidium/praesidiae – local unit(s) of the Legion</a:t>
            </a:r>
          </a:p>
          <a:p>
            <a:pPr>
              <a:lnSpc>
                <a:spcPct val="90000"/>
              </a:lnSpc>
            </a:pPr>
            <a:r>
              <a:rPr lang="en-US" sz="2400"/>
              <a:t>Acies – annual consecration ceremony</a:t>
            </a:r>
          </a:p>
          <a:p>
            <a:pPr>
              <a:lnSpc>
                <a:spcPct val="90000"/>
              </a:lnSpc>
            </a:pPr>
            <a:r>
              <a:rPr lang="en-US" sz="2400"/>
              <a:t>Envoy – legionary who devotes several years to extend the Legion in another country</a:t>
            </a:r>
          </a:p>
          <a:p>
            <a:pPr>
              <a:lnSpc>
                <a:spcPct val="90000"/>
              </a:lnSpc>
            </a:pPr>
            <a:r>
              <a:rPr lang="en-US" sz="2400"/>
              <a:t>Maria Legionis – the Legion of Mary magazine</a:t>
            </a:r>
          </a:p>
          <a:p>
            <a:pPr>
              <a:lnSpc>
                <a:spcPct val="90000"/>
              </a:lnSpc>
              <a:buFontTx/>
              <a:buNone/>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467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467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467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4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p:bldP spid="2846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A Request</a:t>
            </a:r>
          </a:p>
        </p:txBody>
      </p:sp>
      <p:sp>
        <p:nvSpPr>
          <p:cNvPr id="65540" name="Rectangle 4"/>
          <p:cNvSpPr>
            <a:spLocks noGrp="1" noChangeArrowheads="1"/>
          </p:cNvSpPr>
          <p:nvPr>
            <p:ph type="body" sz="half" idx="1"/>
          </p:nvPr>
        </p:nvSpPr>
        <p:spPr/>
        <p:txBody>
          <a:bodyPr/>
          <a:lstStyle/>
          <a:p>
            <a:pPr>
              <a:lnSpc>
                <a:spcPct val="90000"/>
              </a:lnSpc>
            </a:pPr>
            <a:r>
              <a:rPr lang="en-US" sz="2400"/>
              <a:t>Meanwhile, the Concilium received a request from Bishop Heffernan for someone to organize the Legion of Mary in East Africa.  </a:t>
            </a:r>
          </a:p>
          <a:p>
            <a:pPr>
              <a:lnSpc>
                <a:spcPct val="90000"/>
              </a:lnSpc>
            </a:pPr>
            <a:r>
              <a:rPr lang="en-US" sz="2400"/>
              <a:t>When Edel was asked if she would accept the assignment in Africa instead of England, she replied, “with all my heart.” </a:t>
            </a:r>
          </a:p>
        </p:txBody>
      </p:sp>
      <p:pic>
        <p:nvPicPr>
          <p:cNvPr id="65544" name="Picture 8" descr="africa"/>
          <p:cNvPicPr>
            <a:picLocks noChangeAspect="1" noChangeArrowheads="1"/>
          </p:cNvPicPr>
          <p:nvPr>
            <p:ph sz="half" idx="2"/>
          </p:nvPr>
        </p:nvPicPr>
        <p:blipFill>
          <a:blip r:embed="rId3" cstate="print"/>
          <a:srcRect/>
          <a:stretch>
            <a:fillRect/>
          </a:stretch>
        </p:blipFill>
        <p:spPr>
          <a:xfrm>
            <a:off x="4648200" y="1682750"/>
            <a:ext cx="4038600" cy="4359275"/>
          </a:xfr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Approval</a:t>
            </a:r>
          </a:p>
        </p:txBody>
      </p:sp>
      <p:sp>
        <p:nvSpPr>
          <p:cNvPr id="68614" name="Rectangle 6"/>
          <p:cNvSpPr>
            <a:spLocks noGrp="1" noChangeArrowheads="1"/>
          </p:cNvSpPr>
          <p:nvPr>
            <p:ph type="body" sz="half" idx="3"/>
          </p:nvPr>
        </p:nvSpPr>
        <p:spPr/>
        <p:txBody>
          <a:bodyPr/>
          <a:lstStyle/>
          <a:p>
            <a:pPr>
              <a:buFontTx/>
              <a:buNone/>
            </a:pPr>
            <a:r>
              <a:rPr lang="en-US" sz="2800"/>
              <a:t>    Edel’s appointment as envoy to East Africa was unanimously approved by the Concilium in September of 1936.</a:t>
            </a:r>
          </a:p>
        </p:txBody>
      </p:sp>
      <p:pic>
        <p:nvPicPr>
          <p:cNvPr id="68615" name="Picture 7" descr="DC10"/>
          <p:cNvPicPr>
            <a:picLocks noChangeAspect="1" noChangeArrowheads="1"/>
          </p:cNvPicPr>
          <p:nvPr>
            <p:ph sz="quarter" idx="1"/>
          </p:nvPr>
        </p:nvPicPr>
        <p:blipFill>
          <a:blip r:embed="rId3" cstate="print"/>
          <a:srcRect/>
          <a:stretch>
            <a:fillRect/>
          </a:stretch>
        </p:blipFill>
        <p:spPr>
          <a:xfrm>
            <a:off x="457200" y="1295400"/>
            <a:ext cx="3949700" cy="2741613"/>
          </a:xfrm>
          <a:noFill/>
          <a:ln w="57150">
            <a:solidFill>
              <a:srgbClr val="CA3641"/>
            </a:solidFill>
          </a:ln>
        </p:spPr>
      </p:pic>
      <p:pic>
        <p:nvPicPr>
          <p:cNvPr id="68618" name="Picture 10" descr="DC8"/>
          <p:cNvPicPr>
            <a:picLocks noChangeAspect="1" noChangeArrowheads="1"/>
          </p:cNvPicPr>
          <p:nvPr>
            <p:ph sz="quarter" idx="2"/>
          </p:nvPr>
        </p:nvPicPr>
        <p:blipFill>
          <a:blip r:embed="rId4" cstate="print"/>
          <a:srcRect/>
          <a:stretch>
            <a:fillRect/>
          </a:stretch>
        </p:blipFill>
        <p:spPr>
          <a:xfrm>
            <a:off x="1752600" y="4191000"/>
            <a:ext cx="1600200" cy="2284413"/>
          </a:xfrm>
          <a:noFill/>
          <a:ln w="57150">
            <a:solidFill>
              <a:srgbClr val="CA364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b="1">
                <a:solidFill>
                  <a:srgbClr val="CC0000"/>
                </a:solidFill>
              </a:rPr>
              <a:t>Departure</a:t>
            </a:r>
          </a:p>
        </p:txBody>
      </p:sp>
      <p:pic>
        <p:nvPicPr>
          <p:cNvPr id="71687" name="Picture 7" descr="EQ &amp; FD"/>
          <p:cNvPicPr>
            <a:picLocks noChangeAspect="1" noChangeArrowheads="1"/>
          </p:cNvPicPr>
          <p:nvPr>
            <p:ph sz="half" idx="1"/>
          </p:nvPr>
        </p:nvPicPr>
        <p:blipFill>
          <a:blip r:embed="rId3" cstate="print"/>
          <a:srcRect/>
          <a:stretch>
            <a:fillRect/>
          </a:stretch>
        </p:blipFill>
        <p:spPr>
          <a:xfrm>
            <a:off x="1219200" y="1981200"/>
            <a:ext cx="2239963" cy="3652838"/>
          </a:xfrm>
          <a:noFill/>
          <a:ln w="76200">
            <a:solidFill>
              <a:srgbClr val="CC0000"/>
            </a:solidFill>
          </a:ln>
        </p:spPr>
      </p:pic>
      <p:pic>
        <p:nvPicPr>
          <p:cNvPr id="71689" name="Picture 9" descr="llangiby castle"/>
          <p:cNvPicPr>
            <a:picLocks noChangeAspect="1" noChangeArrowheads="1"/>
          </p:cNvPicPr>
          <p:nvPr>
            <p:ph sz="half" idx="2"/>
          </p:nvPr>
        </p:nvPicPr>
        <p:blipFill>
          <a:blip r:embed="rId4" cstate="print"/>
          <a:srcRect/>
          <a:stretch>
            <a:fillRect/>
          </a:stretch>
        </p:blipFill>
        <p:spPr>
          <a:xfrm>
            <a:off x="4572000" y="2438400"/>
            <a:ext cx="4038600" cy="1843088"/>
          </a:xfrm>
          <a:noFill/>
          <a:ln w="114300">
            <a:solidFill>
              <a:srgbClr val="CC0000"/>
            </a:solidFill>
          </a:ln>
        </p:spPr>
      </p:pic>
      <p:sp>
        <p:nvSpPr>
          <p:cNvPr id="71690" name="Text Box 10"/>
          <p:cNvSpPr txBox="1">
            <a:spLocks noChangeArrowheads="1"/>
          </p:cNvSpPr>
          <p:nvPr/>
        </p:nvSpPr>
        <p:spPr bwMode="auto">
          <a:xfrm>
            <a:off x="4876800" y="4332288"/>
            <a:ext cx="3673475" cy="579437"/>
          </a:xfrm>
          <a:prstGeom prst="rect">
            <a:avLst/>
          </a:prstGeom>
          <a:noFill/>
          <a:ln w="9525">
            <a:noFill/>
            <a:miter lim="800000"/>
            <a:headEnd/>
            <a:tailEnd/>
          </a:ln>
          <a:effectLst/>
        </p:spPr>
        <p:txBody>
          <a:bodyPr>
            <a:spAutoFit/>
          </a:bodyPr>
          <a:lstStyle/>
          <a:p>
            <a:r>
              <a:rPr lang="en-US" sz="3200">
                <a:solidFill>
                  <a:srgbClr val="CC0000"/>
                </a:solidFill>
                <a:latin typeface="Monotype Corsiva" pitchFamily="66" charset="0"/>
              </a:rPr>
              <a:t>The Llangibby Castle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Grp="1" noChangeArrowheads="1"/>
          </p:cNvSpPr>
          <p:nvPr>
            <p:ph type="title"/>
          </p:nvPr>
        </p:nvSpPr>
        <p:spPr/>
        <p:txBody>
          <a:bodyPr/>
          <a:lstStyle/>
          <a:p>
            <a:r>
              <a:rPr lang="en-US"/>
              <a:t>Her First Letter</a:t>
            </a:r>
          </a:p>
        </p:txBody>
      </p:sp>
      <p:sp>
        <p:nvSpPr>
          <p:cNvPr id="83973" name="Rectangle 5"/>
          <p:cNvSpPr>
            <a:spLocks noGrp="1" noChangeArrowheads="1"/>
          </p:cNvSpPr>
          <p:nvPr>
            <p:ph type="body" sz="half" idx="1"/>
          </p:nvPr>
        </p:nvSpPr>
        <p:spPr/>
        <p:txBody>
          <a:bodyPr/>
          <a:lstStyle/>
          <a:p>
            <a:pPr>
              <a:buFontTx/>
              <a:buNone/>
            </a:pPr>
            <a:r>
              <a:rPr lang="en-US" sz="2400"/>
              <a:t>    Edel’s first correspondence to Dublin was a letter addressed to Frank Duff.  She thanked him for having given her the opportunity of going, in spite of the fact that it caused sorrow to others.  “Have no regrets,” she wrote, “the others will be glad later.” </a:t>
            </a:r>
          </a:p>
        </p:txBody>
      </p:sp>
      <p:pic>
        <p:nvPicPr>
          <p:cNvPr id="83975" name="Picture 7" descr="DC15"/>
          <p:cNvPicPr>
            <a:picLocks noChangeAspect="1" noChangeArrowheads="1"/>
          </p:cNvPicPr>
          <p:nvPr>
            <p:ph sz="half" idx="2"/>
          </p:nvPr>
        </p:nvPicPr>
        <p:blipFill>
          <a:blip r:embed="rId3" cstate="print">
            <a:lum contrast="-2000"/>
          </a:blip>
          <a:srcRect/>
          <a:stretch>
            <a:fillRect/>
          </a:stretch>
        </p:blipFill>
        <p:spPr>
          <a:xfrm>
            <a:off x="5486400" y="1524000"/>
            <a:ext cx="3154363" cy="4572000"/>
          </a:xfrm>
          <a:noFill/>
          <a:ln w="57150">
            <a:solidFill>
              <a:srgbClr val="99CCFF"/>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3" name="Rectangle 9"/>
          <p:cNvSpPr>
            <a:spLocks noGrp="1" noChangeArrowheads="1"/>
          </p:cNvSpPr>
          <p:nvPr>
            <p:ph type="title"/>
          </p:nvPr>
        </p:nvSpPr>
        <p:spPr/>
        <p:txBody>
          <a:bodyPr/>
          <a:lstStyle/>
          <a:p>
            <a:r>
              <a:rPr lang="en-US"/>
              <a:t>The Voyage</a:t>
            </a:r>
          </a:p>
        </p:txBody>
      </p:sp>
      <p:pic>
        <p:nvPicPr>
          <p:cNvPr id="77829" name="Picture 5" descr="DC14"/>
          <p:cNvPicPr>
            <a:picLocks noChangeAspect="1" noChangeArrowheads="1"/>
          </p:cNvPicPr>
          <p:nvPr>
            <p:ph sz="half" idx="1"/>
          </p:nvPr>
        </p:nvPicPr>
        <p:blipFill>
          <a:blip r:embed="rId3" cstate="print"/>
          <a:srcRect/>
          <a:stretch>
            <a:fillRect/>
          </a:stretch>
        </p:blipFill>
        <p:spPr>
          <a:xfrm>
            <a:off x="609600" y="1676400"/>
            <a:ext cx="3098800" cy="4572000"/>
          </a:xfrm>
          <a:noFill/>
          <a:ln w="76200">
            <a:solidFill>
              <a:srgbClr val="0000FF"/>
            </a:solidFill>
          </a:ln>
        </p:spPr>
      </p:pic>
      <p:pic>
        <p:nvPicPr>
          <p:cNvPr id="77832" name="Picture 8" descr="ML 1ST ARTICLE"/>
          <p:cNvPicPr>
            <a:picLocks noChangeAspect="1" noChangeArrowheads="1"/>
          </p:cNvPicPr>
          <p:nvPr>
            <p:ph sz="quarter" idx="2"/>
          </p:nvPr>
        </p:nvPicPr>
        <p:blipFill>
          <a:blip r:embed="rId4" cstate="print"/>
          <a:srcRect/>
          <a:stretch>
            <a:fillRect/>
          </a:stretch>
        </p:blipFill>
        <p:spPr>
          <a:xfrm>
            <a:off x="6781800" y="2819400"/>
            <a:ext cx="2065338" cy="2741613"/>
          </a:xfrm>
          <a:noFill/>
          <a:ln/>
        </p:spPr>
      </p:pic>
      <p:pic>
        <p:nvPicPr>
          <p:cNvPr id="77835" name="Picture 11" descr="ml 1ST COVER"/>
          <p:cNvPicPr>
            <a:picLocks noChangeAspect="1" noChangeArrowheads="1"/>
          </p:cNvPicPr>
          <p:nvPr>
            <p:ph sz="quarter" idx="3"/>
          </p:nvPr>
        </p:nvPicPr>
        <p:blipFill>
          <a:blip r:embed="rId5" cstate="print"/>
          <a:srcRect/>
          <a:stretch>
            <a:fillRect/>
          </a:stretch>
        </p:blipFill>
        <p:spPr>
          <a:xfrm>
            <a:off x="4800600" y="1676400"/>
            <a:ext cx="2065338" cy="2747963"/>
          </a:xfrm>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Along the Way</a:t>
            </a:r>
          </a:p>
        </p:txBody>
      </p:sp>
      <p:sp>
        <p:nvSpPr>
          <p:cNvPr id="82948" name="Rectangle 4"/>
          <p:cNvSpPr>
            <a:spLocks noGrp="1" noChangeArrowheads="1"/>
          </p:cNvSpPr>
          <p:nvPr>
            <p:ph type="body" sz="half" idx="1"/>
          </p:nvPr>
        </p:nvSpPr>
        <p:spPr/>
        <p:txBody>
          <a:bodyPr/>
          <a:lstStyle/>
          <a:p>
            <a:r>
              <a:rPr lang="en-US" sz="2800"/>
              <a:t>10/29/36:  Departure from London</a:t>
            </a:r>
          </a:p>
          <a:p>
            <a:r>
              <a:rPr lang="en-US" sz="2800"/>
              <a:t>11/12/36:  Port Said, Egypt – Edel’s first time on African soil</a:t>
            </a:r>
          </a:p>
          <a:p>
            <a:r>
              <a:rPr lang="en-US" sz="2800"/>
              <a:t>11/15/36:  Port Sudan</a:t>
            </a:r>
          </a:p>
          <a:p>
            <a:r>
              <a:rPr lang="en-US" sz="2800"/>
              <a:t>11/23/36:  Arrival in Mombasa</a:t>
            </a:r>
          </a:p>
          <a:p>
            <a:endParaRPr lang="en-US" sz="2800"/>
          </a:p>
        </p:txBody>
      </p:sp>
      <p:pic>
        <p:nvPicPr>
          <p:cNvPr id="82950" name="Picture 6" descr="EQ PORT SAID"/>
          <p:cNvPicPr>
            <a:picLocks noChangeAspect="1" noChangeArrowheads="1"/>
          </p:cNvPicPr>
          <p:nvPr>
            <p:ph sz="half" idx="2"/>
          </p:nvPr>
        </p:nvPicPr>
        <p:blipFill>
          <a:blip r:embed="rId3" cstate="print"/>
          <a:srcRect/>
          <a:stretch>
            <a:fillRect/>
          </a:stretch>
        </p:blipFill>
        <p:spPr>
          <a:xfrm>
            <a:off x="5257800" y="1371600"/>
            <a:ext cx="3135313" cy="4572000"/>
          </a:xfrm>
          <a:noFill/>
          <a:ln w="76200">
            <a:solidFill>
              <a:srgbClr val="993366"/>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First Praesidium</a:t>
            </a:r>
          </a:p>
        </p:txBody>
      </p:sp>
      <p:sp>
        <p:nvSpPr>
          <p:cNvPr id="88068" name="Rectangle 4"/>
          <p:cNvSpPr>
            <a:spLocks noGrp="1" noChangeArrowheads="1"/>
          </p:cNvSpPr>
          <p:nvPr>
            <p:ph type="body" sz="half" idx="1"/>
          </p:nvPr>
        </p:nvSpPr>
        <p:spPr/>
        <p:txBody>
          <a:bodyPr/>
          <a:lstStyle/>
          <a:p>
            <a:pPr>
              <a:lnSpc>
                <a:spcPct val="90000"/>
              </a:lnSpc>
            </a:pPr>
            <a:r>
              <a:rPr lang="en-US" sz="2800"/>
              <a:t>Edel arrived by train in Nairobi on November 28, 1936</a:t>
            </a:r>
          </a:p>
          <a:p>
            <a:pPr>
              <a:lnSpc>
                <a:spcPct val="90000"/>
              </a:lnSpc>
            </a:pPr>
            <a:r>
              <a:rPr lang="en-US" sz="2800"/>
              <a:t>On December 8</a:t>
            </a:r>
            <a:r>
              <a:rPr lang="en-US" sz="2800" baseline="30000"/>
              <a:t>th</a:t>
            </a:r>
            <a:r>
              <a:rPr lang="en-US" sz="2800"/>
              <a:t>, she held the first information meeting of the Legion</a:t>
            </a:r>
          </a:p>
          <a:p>
            <a:pPr>
              <a:lnSpc>
                <a:spcPct val="90000"/>
              </a:lnSpc>
            </a:pPr>
            <a:r>
              <a:rPr lang="en-US" sz="2800"/>
              <a:t>The first praesidium was named “Our Lady of the Immaculate Conception”</a:t>
            </a:r>
          </a:p>
        </p:txBody>
      </p:sp>
      <p:pic>
        <p:nvPicPr>
          <p:cNvPr id="88071" name="Picture 7" descr="gannon and cronk"/>
          <p:cNvPicPr>
            <a:picLocks noChangeAspect="1" noChangeArrowheads="1"/>
          </p:cNvPicPr>
          <p:nvPr>
            <p:ph sz="quarter" idx="2"/>
          </p:nvPr>
        </p:nvPicPr>
        <p:blipFill>
          <a:blip r:embed="rId3" cstate="print"/>
          <a:srcRect/>
          <a:stretch>
            <a:fillRect/>
          </a:stretch>
        </p:blipFill>
        <p:spPr>
          <a:xfrm>
            <a:off x="5795963" y="1700213"/>
            <a:ext cx="1763712" cy="2185987"/>
          </a:xfrm>
          <a:noFill/>
          <a:ln w="57150">
            <a:solidFill>
              <a:srgbClr val="CA3641"/>
            </a:solidFill>
          </a:ln>
        </p:spPr>
      </p:pic>
      <p:pic>
        <p:nvPicPr>
          <p:cNvPr id="88072" name="Picture 8" descr="1st praes 1994"/>
          <p:cNvPicPr>
            <a:picLocks noChangeAspect="1" noChangeArrowheads="1"/>
          </p:cNvPicPr>
          <p:nvPr>
            <p:ph sz="quarter" idx="3"/>
          </p:nvPr>
        </p:nvPicPr>
        <p:blipFill>
          <a:blip r:embed="rId4" cstate="print"/>
          <a:srcRect/>
          <a:stretch>
            <a:fillRect/>
          </a:stretch>
        </p:blipFill>
        <p:spPr>
          <a:xfrm>
            <a:off x="5562600" y="4038600"/>
            <a:ext cx="2230438" cy="2187575"/>
          </a:xfrm>
          <a:noFill/>
          <a:ln w="57150">
            <a:solidFill>
              <a:srgbClr val="CA364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Reception by the “Natives”</a:t>
            </a:r>
          </a:p>
        </p:txBody>
      </p:sp>
      <p:pic>
        <p:nvPicPr>
          <p:cNvPr id="99333" name="Picture 5" descr="DC18"/>
          <p:cNvPicPr>
            <a:picLocks noChangeAspect="1" noChangeArrowheads="1"/>
          </p:cNvPicPr>
          <p:nvPr>
            <p:ph idx="1"/>
          </p:nvPr>
        </p:nvPicPr>
        <p:blipFill>
          <a:blip r:embed="rId3" cstate="print"/>
          <a:srcRect/>
          <a:stretch>
            <a:fillRect/>
          </a:stretch>
        </p:blipFill>
        <p:spPr>
          <a:xfrm>
            <a:off x="1143000" y="1371600"/>
            <a:ext cx="6554788" cy="4572000"/>
          </a:xfrm>
          <a:noFill/>
          <a:ln w="114300">
            <a:solidFill>
              <a:srgbClr val="993366"/>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Challenges</a:t>
            </a:r>
          </a:p>
        </p:txBody>
      </p:sp>
      <p:sp>
        <p:nvSpPr>
          <p:cNvPr id="91139" name="Rectangle 3"/>
          <p:cNvSpPr>
            <a:spLocks noGrp="1" noChangeArrowheads="1"/>
          </p:cNvSpPr>
          <p:nvPr>
            <p:ph type="body" sz="half" idx="1"/>
          </p:nvPr>
        </p:nvSpPr>
        <p:spPr/>
        <p:txBody>
          <a:bodyPr/>
          <a:lstStyle/>
          <a:p>
            <a:r>
              <a:rPr lang="en-US" sz="2800"/>
              <a:t>Racial Tension</a:t>
            </a:r>
          </a:p>
          <a:p>
            <a:pPr lvl="1">
              <a:buFont typeface="Wingdings" pitchFamily="2" charset="2"/>
              <a:buChar char="Ø"/>
            </a:pPr>
            <a:r>
              <a:rPr lang="en-US" sz="2400"/>
              <a:t>Europeans</a:t>
            </a:r>
          </a:p>
          <a:p>
            <a:pPr lvl="1">
              <a:buFont typeface="Wingdings" pitchFamily="2" charset="2"/>
              <a:buChar char="Ø"/>
            </a:pPr>
            <a:r>
              <a:rPr lang="en-US" sz="2400"/>
              <a:t>Goans</a:t>
            </a:r>
          </a:p>
          <a:p>
            <a:pPr lvl="1">
              <a:buFont typeface="Wingdings" pitchFamily="2" charset="2"/>
              <a:buChar char="Ø"/>
            </a:pPr>
            <a:r>
              <a:rPr lang="en-US" sz="2400"/>
              <a:t>Africans</a:t>
            </a:r>
          </a:p>
          <a:p>
            <a:r>
              <a:rPr lang="en-US" sz="2800"/>
              <a:t>Language</a:t>
            </a:r>
          </a:p>
          <a:p>
            <a:pPr lvl="1">
              <a:buFont typeface="Wingdings" pitchFamily="2" charset="2"/>
              <a:buChar char="Ø"/>
            </a:pPr>
            <a:r>
              <a:rPr lang="en-US" sz="2400"/>
              <a:t>English</a:t>
            </a:r>
          </a:p>
          <a:p>
            <a:pPr lvl="1">
              <a:buFont typeface="Wingdings" pitchFamily="2" charset="2"/>
              <a:buChar char="Ø"/>
            </a:pPr>
            <a:r>
              <a:rPr lang="en-US" sz="2400"/>
              <a:t>Swahili</a:t>
            </a:r>
          </a:p>
          <a:p>
            <a:pPr lvl="1">
              <a:buFont typeface="Wingdings" pitchFamily="2" charset="2"/>
              <a:buChar char="Ø"/>
            </a:pPr>
            <a:r>
              <a:rPr lang="en-US" sz="2400"/>
              <a:t>Kikuyu</a:t>
            </a:r>
          </a:p>
        </p:txBody>
      </p:sp>
      <p:pic>
        <p:nvPicPr>
          <p:cNvPr id="91144" name="Picture 8" descr="DC17"/>
          <p:cNvPicPr>
            <a:picLocks noChangeAspect="1" noChangeArrowheads="1"/>
          </p:cNvPicPr>
          <p:nvPr>
            <p:ph sz="half" idx="2"/>
          </p:nvPr>
        </p:nvPicPr>
        <p:blipFill>
          <a:blip r:embed="rId3" cstate="print"/>
          <a:srcRect/>
          <a:stretch>
            <a:fillRect/>
          </a:stretch>
        </p:blipFill>
        <p:spPr>
          <a:xfrm>
            <a:off x="3733800" y="1752600"/>
            <a:ext cx="4789488" cy="3200400"/>
          </a:xfrm>
          <a:noFill/>
          <a:ln w="76200">
            <a:solidFill>
              <a:srgbClr val="339966"/>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139">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a:t>Edel’s Mission Territory:</a:t>
            </a:r>
            <a:br>
              <a:rPr lang="en-US" sz="4000"/>
            </a:br>
            <a:r>
              <a:rPr lang="en-US" sz="4000"/>
              <a:t>Kenya . . .</a:t>
            </a:r>
          </a:p>
        </p:txBody>
      </p:sp>
      <p:pic>
        <p:nvPicPr>
          <p:cNvPr id="98312" name="Picture 8" descr="Location of Kenya"/>
          <p:cNvPicPr>
            <a:picLocks noChangeAspect="1" noChangeArrowheads="1"/>
          </p:cNvPicPr>
          <p:nvPr>
            <p:ph sz="half" idx="1"/>
          </p:nvPr>
        </p:nvPicPr>
        <p:blipFill>
          <a:blip r:embed="rId2" cstate="print"/>
          <a:srcRect/>
          <a:stretch>
            <a:fillRect/>
          </a:stretch>
        </p:blipFill>
        <p:spPr>
          <a:xfrm>
            <a:off x="457200" y="2852738"/>
            <a:ext cx="4038600" cy="2019300"/>
          </a:xfrm>
          <a:noFill/>
          <a:ln/>
        </p:spPr>
      </p:pic>
      <p:pic>
        <p:nvPicPr>
          <p:cNvPr id="98313" name="Picture 9" descr="Map of Kenya"/>
          <p:cNvPicPr>
            <a:picLocks noChangeAspect="1" noChangeArrowheads="1"/>
          </p:cNvPicPr>
          <p:nvPr>
            <p:ph sz="half" idx="2"/>
          </p:nvPr>
        </p:nvPicPr>
        <p:blipFill>
          <a:blip r:embed="rId3" cstate="print"/>
          <a:srcRect/>
          <a:stretch>
            <a:fillRect/>
          </a:stretch>
        </p:blipFill>
        <p:spPr>
          <a:xfrm>
            <a:off x="5095875" y="2171700"/>
            <a:ext cx="3143250" cy="3381375"/>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sz="2800"/>
              <a:t>Edel Mary Quinn was born on </a:t>
            </a:r>
            <a:br>
              <a:rPr lang="en-US" sz="2800"/>
            </a:br>
            <a:r>
              <a:rPr lang="en-US" sz="2800"/>
              <a:t>September 14, 1907 </a:t>
            </a:r>
            <a:br>
              <a:rPr lang="en-US" sz="2800"/>
            </a:br>
            <a:r>
              <a:rPr lang="en-US" sz="2800"/>
              <a:t>in Kanturk, County Cork, Ireland</a:t>
            </a:r>
          </a:p>
        </p:txBody>
      </p:sp>
      <p:pic>
        <p:nvPicPr>
          <p:cNvPr id="3080" name="Picture 8" descr="ireland-map"/>
          <p:cNvPicPr>
            <a:picLocks noChangeAspect="1" noChangeArrowheads="1"/>
          </p:cNvPicPr>
          <p:nvPr>
            <p:ph sz="half" idx="1"/>
          </p:nvPr>
        </p:nvPicPr>
        <p:blipFill>
          <a:blip r:embed="rId3" cstate="print"/>
          <a:srcRect/>
          <a:stretch>
            <a:fillRect/>
          </a:stretch>
        </p:blipFill>
        <p:spPr>
          <a:xfrm>
            <a:off x="500063" y="1838325"/>
            <a:ext cx="3952875" cy="4048125"/>
          </a:xfrm>
          <a:noFill/>
          <a:ln w="57150">
            <a:solidFill>
              <a:srgbClr val="339966"/>
            </a:solidFill>
          </a:ln>
        </p:spPr>
      </p:pic>
      <p:pic>
        <p:nvPicPr>
          <p:cNvPr id="3081" name="Picture 9" descr="cork map"/>
          <p:cNvPicPr>
            <a:picLocks noChangeAspect="1" noChangeArrowheads="1"/>
          </p:cNvPicPr>
          <p:nvPr>
            <p:ph sz="quarter" idx="2"/>
          </p:nvPr>
        </p:nvPicPr>
        <p:blipFill>
          <a:blip r:embed="rId4" cstate="print"/>
          <a:srcRect/>
          <a:stretch>
            <a:fillRect/>
          </a:stretch>
        </p:blipFill>
        <p:spPr>
          <a:xfrm>
            <a:off x="5429250" y="1600200"/>
            <a:ext cx="2476500" cy="2185988"/>
          </a:xfrm>
          <a:noFill/>
          <a:ln w="57150">
            <a:solidFill>
              <a:srgbClr val="339966"/>
            </a:solidFill>
          </a:ln>
        </p:spPr>
      </p:pic>
      <p:pic>
        <p:nvPicPr>
          <p:cNvPr id="3082" name="Picture 10" descr="BIRTHPLACE"/>
          <p:cNvPicPr>
            <a:picLocks noChangeAspect="1" noChangeArrowheads="1"/>
          </p:cNvPicPr>
          <p:nvPr>
            <p:ph sz="quarter" idx="3"/>
          </p:nvPr>
        </p:nvPicPr>
        <p:blipFill>
          <a:blip r:embed="rId5" cstate="print"/>
          <a:srcRect/>
          <a:stretch>
            <a:fillRect/>
          </a:stretch>
        </p:blipFill>
        <p:spPr>
          <a:xfrm>
            <a:off x="5029200" y="4114800"/>
            <a:ext cx="3267075" cy="2187575"/>
          </a:xfrm>
          <a:noFill/>
          <a:ln w="57150">
            <a:solidFill>
              <a:srgbClr val="339966"/>
            </a:solid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en-US"/>
              <a:t>. . . Uganda . . .</a:t>
            </a:r>
          </a:p>
        </p:txBody>
      </p:sp>
      <p:pic>
        <p:nvPicPr>
          <p:cNvPr id="104455" name="Picture 7" descr="Location of Uganda"/>
          <p:cNvPicPr>
            <a:picLocks noChangeAspect="1" noChangeArrowheads="1"/>
          </p:cNvPicPr>
          <p:nvPr>
            <p:ph sz="half" idx="1"/>
          </p:nvPr>
        </p:nvPicPr>
        <p:blipFill>
          <a:blip r:embed="rId2" cstate="print"/>
          <a:srcRect/>
          <a:stretch>
            <a:fillRect/>
          </a:stretch>
        </p:blipFill>
        <p:spPr>
          <a:xfrm>
            <a:off x="457200" y="2852738"/>
            <a:ext cx="4038600" cy="2019300"/>
          </a:xfrm>
          <a:noFill/>
          <a:ln/>
        </p:spPr>
      </p:pic>
      <p:pic>
        <p:nvPicPr>
          <p:cNvPr id="104456" name="Picture 8" descr="map of uganda"/>
          <p:cNvPicPr>
            <a:picLocks noChangeAspect="1" noChangeArrowheads="1"/>
          </p:cNvPicPr>
          <p:nvPr>
            <p:ph sz="half" idx="2"/>
          </p:nvPr>
        </p:nvPicPr>
        <p:blipFill>
          <a:blip r:embed="rId3" cstate="print"/>
          <a:srcRect/>
          <a:stretch>
            <a:fillRect/>
          </a:stretch>
        </p:blipFill>
        <p:spPr>
          <a:xfrm>
            <a:off x="5095875" y="2171700"/>
            <a:ext cx="3143250" cy="3381375"/>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 . . Tanzania . . .</a:t>
            </a:r>
          </a:p>
        </p:txBody>
      </p:sp>
      <p:pic>
        <p:nvPicPr>
          <p:cNvPr id="106502" name="Picture 6" descr="Location of Tanzania"/>
          <p:cNvPicPr>
            <a:picLocks noChangeAspect="1" noChangeArrowheads="1"/>
          </p:cNvPicPr>
          <p:nvPr>
            <p:ph sz="half" idx="1"/>
          </p:nvPr>
        </p:nvPicPr>
        <p:blipFill>
          <a:blip r:embed="rId2" cstate="print"/>
          <a:srcRect/>
          <a:stretch>
            <a:fillRect/>
          </a:stretch>
        </p:blipFill>
        <p:spPr>
          <a:xfrm>
            <a:off x="457200" y="2852738"/>
            <a:ext cx="4038600" cy="2019300"/>
          </a:xfrm>
          <a:noFill/>
          <a:ln/>
        </p:spPr>
      </p:pic>
      <p:pic>
        <p:nvPicPr>
          <p:cNvPr id="106505" name="Picture 9" descr="map of tanzania 2"/>
          <p:cNvPicPr>
            <a:picLocks noChangeAspect="1" noChangeArrowheads="1"/>
          </p:cNvPicPr>
          <p:nvPr>
            <p:ph sz="half" idx="2"/>
          </p:nvPr>
        </p:nvPicPr>
        <p:blipFill>
          <a:blip r:embed="rId3" cstate="print"/>
          <a:srcRect/>
          <a:stretch>
            <a:fillRect/>
          </a:stretch>
        </p:blipFill>
        <p:spPr>
          <a:xfrm>
            <a:off x="5095875" y="2190750"/>
            <a:ext cx="3143250" cy="3343275"/>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 . . Zanzibar . . .</a:t>
            </a:r>
          </a:p>
        </p:txBody>
      </p:sp>
      <p:pic>
        <p:nvPicPr>
          <p:cNvPr id="108550" name="Picture 6" descr="Map of Zanzibar 2"/>
          <p:cNvPicPr>
            <a:picLocks noChangeAspect="1" noChangeArrowheads="1"/>
          </p:cNvPicPr>
          <p:nvPr>
            <p:ph sz="half" idx="1"/>
          </p:nvPr>
        </p:nvPicPr>
        <p:blipFill>
          <a:blip r:embed="rId2" cstate="print"/>
          <a:srcRect/>
          <a:stretch>
            <a:fillRect/>
          </a:stretch>
        </p:blipFill>
        <p:spPr>
          <a:xfrm>
            <a:off x="639763" y="1600200"/>
            <a:ext cx="3671887" cy="4525963"/>
          </a:xfrm>
          <a:noFill/>
          <a:ln/>
        </p:spPr>
      </p:pic>
      <p:pic>
        <p:nvPicPr>
          <p:cNvPr id="108551" name="Picture 7" descr="Map of Zanzibar"/>
          <p:cNvPicPr>
            <a:picLocks noChangeAspect="1" noChangeArrowheads="1"/>
          </p:cNvPicPr>
          <p:nvPr>
            <p:ph sz="half" idx="2"/>
          </p:nvPr>
        </p:nvPicPr>
        <p:blipFill>
          <a:blip r:embed="rId3" cstate="print"/>
          <a:srcRect/>
          <a:stretch>
            <a:fillRect/>
          </a:stretch>
        </p:blipFill>
        <p:spPr>
          <a:xfrm>
            <a:off x="5159375" y="1600200"/>
            <a:ext cx="3014663" cy="4525963"/>
          </a:xfrm>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t>. . . Nyasaland </a:t>
            </a:r>
            <a:r>
              <a:rPr lang="en-US" i="1"/>
              <a:t>(now Malawi)</a:t>
            </a:r>
            <a:r>
              <a:rPr lang="en-US"/>
              <a:t> . . .</a:t>
            </a:r>
          </a:p>
        </p:txBody>
      </p:sp>
      <p:pic>
        <p:nvPicPr>
          <p:cNvPr id="133126" name="Picture 6" descr="Location of Nyasaland"/>
          <p:cNvPicPr>
            <a:picLocks noChangeAspect="1" noChangeArrowheads="1"/>
          </p:cNvPicPr>
          <p:nvPr>
            <p:ph sz="half" idx="1"/>
          </p:nvPr>
        </p:nvPicPr>
        <p:blipFill>
          <a:blip r:embed="rId2" cstate="print"/>
          <a:srcRect/>
          <a:stretch>
            <a:fillRect/>
          </a:stretch>
        </p:blipFill>
        <p:spPr>
          <a:xfrm>
            <a:off x="457200" y="2852738"/>
            <a:ext cx="4038600" cy="2019300"/>
          </a:xfrm>
          <a:noFill/>
          <a:ln/>
        </p:spPr>
      </p:pic>
      <p:pic>
        <p:nvPicPr>
          <p:cNvPr id="133127" name="Picture 7" descr="map of nyasaland"/>
          <p:cNvPicPr>
            <a:picLocks noChangeAspect="1" noChangeArrowheads="1"/>
          </p:cNvPicPr>
          <p:nvPr>
            <p:ph sz="half" idx="2"/>
          </p:nvPr>
        </p:nvPicPr>
        <p:blipFill>
          <a:blip r:embed="rId3" cstate="print"/>
          <a:srcRect/>
          <a:stretch>
            <a:fillRect/>
          </a:stretch>
        </p:blipFill>
        <p:spPr>
          <a:xfrm>
            <a:off x="5715000" y="1804988"/>
            <a:ext cx="1905000" cy="4114800"/>
          </a:xfrm>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 . . Mauritius</a:t>
            </a:r>
          </a:p>
        </p:txBody>
      </p:sp>
      <p:pic>
        <p:nvPicPr>
          <p:cNvPr id="110598" name="Picture 6" descr="Mauritius_MAp_1"/>
          <p:cNvPicPr>
            <a:picLocks noChangeAspect="1" noChangeArrowheads="1"/>
          </p:cNvPicPr>
          <p:nvPr>
            <p:ph sz="half" idx="1"/>
          </p:nvPr>
        </p:nvPicPr>
        <p:blipFill>
          <a:blip r:embed="rId3" cstate="print"/>
          <a:srcRect/>
          <a:stretch>
            <a:fillRect/>
          </a:stretch>
        </p:blipFill>
        <p:spPr>
          <a:xfrm>
            <a:off x="228600" y="1676400"/>
            <a:ext cx="4259263" cy="3652838"/>
          </a:xfrm>
          <a:noFill/>
          <a:ln/>
        </p:spPr>
      </p:pic>
      <p:pic>
        <p:nvPicPr>
          <p:cNvPr id="110599" name="Picture 7" descr="Map of Mauritius"/>
          <p:cNvPicPr>
            <a:picLocks noChangeAspect="1" noChangeArrowheads="1"/>
          </p:cNvPicPr>
          <p:nvPr>
            <p:ph sz="half" idx="2"/>
          </p:nvPr>
        </p:nvPicPr>
        <p:blipFill>
          <a:blip r:embed="rId4" cstate="print"/>
          <a:srcRect/>
          <a:stretch>
            <a:fillRect/>
          </a:stretch>
        </p:blipFill>
        <p:spPr>
          <a:xfrm>
            <a:off x="5257800" y="1676400"/>
            <a:ext cx="3143250" cy="3381375"/>
          </a:xfrm>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Early Results</a:t>
            </a:r>
          </a:p>
        </p:txBody>
      </p:sp>
      <p:sp>
        <p:nvSpPr>
          <p:cNvPr id="112645" name="Rectangle 5"/>
          <p:cNvSpPr>
            <a:spLocks noGrp="1" noChangeArrowheads="1"/>
          </p:cNvSpPr>
          <p:nvPr>
            <p:ph type="body" sz="half" idx="2"/>
          </p:nvPr>
        </p:nvSpPr>
        <p:spPr>
          <a:xfrm>
            <a:off x="457200" y="5029200"/>
            <a:ext cx="8229600" cy="1477963"/>
          </a:xfrm>
        </p:spPr>
        <p:txBody>
          <a:bodyPr/>
          <a:lstStyle/>
          <a:p>
            <a:pPr>
              <a:lnSpc>
                <a:spcPct val="80000"/>
              </a:lnSpc>
            </a:pPr>
            <a:r>
              <a:rPr lang="en-US" sz="2400"/>
              <a:t>Edel succeeded in having a “mixed” Acies at St. Peter Claver Church in Nairobi on April 4, 1937.</a:t>
            </a:r>
          </a:p>
          <a:p>
            <a:pPr>
              <a:lnSpc>
                <a:spcPct val="80000"/>
              </a:lnSpc>
            </a:pPr>
            <a:r>
              <a:rPr lang="en-US" sz="2400"/>
              <a:t>The ceremony was held using English, Swahili, and Kikuyu</a:t>
            </a:r>
          </a:p>
        </p:txBody>
      </p:sp>
      <p:pic>
        <p:nvPicPr>
          <p:cNvPr id="112646" name="Picture 6" descr="1ST ACIES"/>
          <p:cNvPicPr>
            <a:picLocks noChangeAspect="1" noChangeArrowheads="1"/>
          </p:cNvPicPr>
          <p:nvPr>
            <p:ph sz="half" idx="1"/>
          </p:nvPr>
        </p:nvPicPr>
        <p:blipFill>
          <a:blip r:embed="rId3" cstate="print"/>
          <a:srcRect/>
          <a:stretch>
            <a:fillRect/>
          </a:stretch>
        </p:blipFill>
        <p:spPr>
          <a:xfrm>
            <a:off x="1828800" y="1295400"/>
            <a:ext cx="5484813" cy="3341688"/>
          </a:xfrm>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t>The Priests</a:t>
            </a:r>
          </a:p>
        </p:txBody>
      </p:sp>
      <p:pic>
        <p:nvPicPr>
          <p:cNvPr id="116742" name="Picture 6" descr="FR JOHN REIDY"/>
          <p:cNvPicPr>
            <a:picLocks noChangeAspect="1" noChangeArrowheads="1"/>
          </p:cNvPicPr>
          <p:nvPr>
            <p:ph sz="half" idx="1"/>
          </p:nvPr>
        </p:nvPicPr>
        <p:blipFill>
          <a:blip r:embed="rId3" cstate="print"/>
          <a:srcRect/>
          <a:stretch>
            <a:fillRect/>
          </a:stretch>
        </p:blipFill>
        <p:spPr>
          <a:xfrm>
            <a:off x="2286000" y="1219200"/>
            <a:ext cx="4570413" cy="3994150"/>
          </a:xfrm>
          <a:noFill/>
          <a:ln w="76200">
            <a:solidFill>
              <a:schemeClr val="bg1"/>
            </a:solidFill>
          </a:ln>
        </p:spPr>
      </p:pic>
      <p:sp>
        <p:nvSpPr>
          <p:cNvPr id="116743" name="Rectangle 7"/>
          <p:cNvSpPr>
            <a:spLocks noGrp="1" noChangeArrowheads="1"/>
          </p:cNvSpPr>
          <p:nvPr>
            <p:ph type="body" sz="half" idx="2"/>
          </p:nvPr>
        </p:nvSpPr>
        <p:spPr>
          <a:xfrm>
            <a:off x="457200" y="5562600"/>
            <a:ext cx="8229600" cy="892175"/>
          </a:xfrm>
        </p:spPr>
        <p:txBody>
          <a:bodyPr/>
          <a:lstStyle/>
          <a:p>
            <a:pPr>
              <a:lnSpc>
                <a:spcPct val="80000"/>
              </a:lnSpc>
            </a:pPr>
            <a:r>
              <a:rPr lang="en-US" sz="2000"/>
              <a:t>Edel received support and help from many of the priests she met.</a:t>
            </a:r>
          </a:p>
          <a:p>
            <a:pPr>
              <a:lnSpc>
                <a:spcPct val="80000"/>
              </a:lnSpc>
            </a:pPr>
            <a:r>
              <a:rPr lang="en-US" sz="2000"/>
              <a:t>A particular friend was Fr. John Reidy who was from County Clare and knew many of Edel’s relatives on her mother’s side.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t>First Bout with Illness</a:t>
            </a:r>
          </a:p>
        </p:txBody>
      </p:sp>
      <p:sp>
        <p:nvSpPr>
          <p:cNvPr id="121859" name="Rectangle 3"/>
          <p:cNvSpPr>
            <a:spLocks noGrp="1" noChangeArrowheads="1"/>
          </p:cNvSpPr>
          <p:nvPr>
            <p:ph type="body" sz="half" idx="1"/>
          </p:nvPr>
        </p:nvSpPr>
        <p:spPr/>
        <p:txBody>
          <a:bodyPr/>
          <a:lstStyle/>
          <a:p>
            <a:pPr>
              <a:lnSpc>
                <a:spcPct val="90000"/>
              </a:lnSpc>
            </a:pPr>
            <a:r>
              <a:rPr lang="en-US" sz="2800"/>
              <a:t>On May 29, 1937 Edel moved on to Mombasa and began her work there</a:t>
            </a:r>
          </a:p>
          <a:p>
            <a:pPr>
              <a:lnSpc>
                <a:spcPct val="90000"/>
              </a:lnSpc>
            </a:pPr>
            <a:r>
              <a:rPr lang="en-US" sz="2800"/>
              <a:t>She became ill on June 13</a:t>
            </a:r>
            <a:r>
              <a:rPr lang="en-US" sz="2800" baseline="30000"/>
              <a:t>th</a:t>
            </a:r>
            <a:r>
              <a:rPr lang="en-US" sz="2800"/>
              <a:t> with malaria</a:t>
            </a:r>
          </a:p>
          <a:p>
            <a:pPr>
              <a:lnSpc>
                <a:spcPct val="90000"/>
              </a:lnSpc>
            </a:pPr>
            <a:r>
              <a:rPr lang="en-US" sz="2800"/>
              <a:t>Hesitance to inform Concilium</a:t>
            </a:r>
          </a:p>
          <a:p>
            <a:pPr>
              <a:lnSpc>
                <a:spcPct val="90000"/>
              </a:lnSpc>
            </a:pPr>
            <a:r>
              <a:rPr lang="en-US" sz="2800"/>
              <a:t>Convalescence in Limuru</a:t>
            </a:r>
          </a:p>
          <a:p>
            <a:pPr>
              <a:lnSpc>
                <a:spcPct val="90000"/>
              </a:lnSpc>
            </a:pPr>
            <a:endParaRPr lang="en-US" sz="2800"/>
          </a:p>
        </p:txBody>
      </p:sp>
      <p:pic>
        <p:nvPicPr>
          <p:cNvPr id="121861" name="Picture 5" descr="RIFF VALLEY ML937"/>
          <p:cNvPicPr>
            <a:picLocks noChangeAspect="1" noChangeArrowheads="1"/>
          </p:cNvPicPr>
          <p:nvPr>
            <p:ph sz="half" idx="2"/>
          </p:nvPr>
        </p:nvPicPr>
        <p:blipFill>
          <a:blip r:embed="rId3" cstate="print"/>
          <a:srcRect/>
          <a:stretch>
            <a:fillRect/>
          </a:stretch>
        </p:blipFill>
        <p:spPr>
          <a:xfrm>
            <a:off x="5029200" y="1600200"/>
            <a:ext cx="3373438" cy="4570413"/>
          </a:xfrm>
          <a:noFill/>
          <a:ln w="76200">
            <a:solidFill>
              <a:srgbClr val="CC0099"/>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z="4000"/>
              <a:t>Archbishop Riberi</a:t>
            </a:r>
            <a:br>
              <a:rPr lang="en-US" sz="4000"/>
            </a:br>
            <a:r>
              <a:rPr lang="en-US" sz="4000"/>
              <a:t>Apostolic Delegate to Africa</a:t>
            </a:r>
          </a:p>
        </p:txBody>
      </p:sp>
      <p:sp>
        <p:nvSpPr>
          <p:cNvPr id="125957" name="Rectangle 5"/>
          <p:cNvSpPr>
            <a:spLocks noGrp="1" noChangeArrowheads="1"/>
          </p:cNvSpPr>
          <p:nvPr>
            <p:ph type="body" sz="half" idx="2"/>
          </p:nvPr>
        </p:nvSpPr>
        <p:spPr/>
        <p:txBody>
          <a:bodyPr/>
          <a:lstStyle/>
          <a:p>
            <a:pPr algn="ctr">
              <a:buFontTx/>
              <a:buNone/>
            </a:pPr>
            <a:r>
              <a:rPr lang="en-US" sz="1800" dirty="0"/>
              <a:t>    In a letter of introduction for Edel to his 33 Bishops, dated 6/25/37, Archbishop </a:t>
            </a:r>
            <a:r>
              <a:rPr lang="en-US" sz="1800" dirty="0" err="1"/>
              <a:t>Riberi</a:t>
            </a:r>
            <a:r>
              <a:rPr lang="en-US" sz="1800" dirty="0"/>
              <a:t> writes of the Legion</a:t>
            </a:r>
            <a:r>
              <a:rPr lang="en-US" sz="2400" dirty="0"/>
              <a:t>:</a:t>
            </a:r>
          </a:p>
          <a:p>
            <a:pPr>
              <a:buFontTx/>
              <a:buNone/>
            </a:pPr>
            <a:r>
              <a:rPr lang="en-US" sz="2400" b="1" dirty="0">
                <a:latin typeface="Bickley Script" pitchFamily="66" charset="0"/>
              </a:rPr>
              <a:t>    “I like to think that it is the nearest approach to the ideal of Catholic Action as fostered by the Holy Father. . . .Hence, my recommendation is an earnest one.”</a:t>
            </a:r>
          </a:p>
        </p:txBody>
      </p:sp>
      <p:pic>
        <p:nvPicPr>
          <p:cNvPr id="125958" name="Picture 6" descr="RIBERI"/>
          <p:cNvPicPr>
            <a:picLocks noChangeAspect="1" noChangeArrowheads="1"/>
          </p:cNvPicPr>
          <p:nvPr>
            <p:ph sz="half" idx="1"/>
          </p:nvPr>
        </p:nvPicPr>
        <p:blipFill>
          <a:blip r:embed="rId3" cstate="print"/>
          <a:srcRect/>
          <a:stretch>
            <a:fillRect/>
          </a:stretch>
        </p:blipFill>
        <p:spPr>
          <a:xfrm>
            <a:off x="695325" y="1808163"/>
            <a:ext cx="3560763" cy="4108450"/>
          </a:xfrm>
          <a:noFill/>
          <a:ln w="114300">
            <a:solidFill>
              <a:srgbClr val="DA2633"/>
            </a:solid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p:txBody>
          <a:bodyPr/>
          <a:lstStyle/>
          <a:p>
            <a:r>
              <a:rPr lang="en-US"/>
              <a:t>1937/1938 Highlights</a:t>
            </a:r>
          </a:p>
        </p:txBody>
      </p:sp>
      <p:sp>
        <p:nvSpPr>
          <p:cNvPr id="129029" name="Rectangle 5"/>
          <p:cNvSpPr>
            <a:spLocks noGrp="1" noChangeArrowheads="1"/>
          </p:cNvSpPr>
          <p:nvPr>
            <p:ph type="body" idx="1"/>
          </p:nvPr>
        </p:nvSpPr>
        <p:spPr/>
        <p:txBody>
          <a:bodyPr/>
          <a:lstStyle/>
          <a:p>
            <a:r>
              <a:rPr lang="en-US"/>
              <a:t>A Curia is established in Nairobi</a:t>
            </a:r>
          </a:p>
          <a:p>
            <a:r>
              <a:rPr lang="en-US"/>
              <a:t>The handbook is being translated into Kiswahili and Kikuyu</a:t>
            </a:r>
          </a:p>
          <a:p>
            <a:r>
              <a:rPr lang="en-US"/>
              <a:t>A Curia is established in Zanzibar</a:t>
            </a:r>
          </a:p>
          <a:p>
            <a:r>
              <a:rPr lang="en-US"/>
              <a:t>The tessera is translated into five languages:  Swahili, Kikuyu, Luo, Bantu, and Kesii</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0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02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sz="quarter"/>
          </p:nvPr>
        </p:nvSpPr>
        <p:spPr/>
        <p:txBody>
          <a:bodyPr/>
          <a:lstStyle/>
          <a:p>
            <a:r>
              <a:rPr lang="en-US"/>
              <a:t>Kanturk (then and now)</a:t>
            </a:r>
          </a:p>
        </p:txBody>
      </p:sp>
      <p:pic>
        <p:nvPicPr>
          <p:cNvPr id="9225" name="Picture 9" descr="BIRTHPLACE"/>
          <p:cNvPicPr>
            <a:picLocks noChangeAspect="1" noChangeArrowheads="1"/>
          </p:cNvPicPr>
          <p:nvPr>
            <p:ph sz="quarter" idx="1"/>
          </p:nvPr>
        </p:nvPicPr>
        <p:blipFill>
          <a:blip r:embed="rId3" cstate="print"/>
          <a:srcRect/>
          <a:stretch>
            <a:fillRect/>
          </a:stretch>
        </p:blipFill>
        <p:spPr>
          <a:xfrm>
            <a:off x="842963" y="1600200"/>
            <a:ext cx="3265487" cy="2185988"/>
          </a:xfrm>
          <a:noFill/>
          <a:ln w="57150">
            <a:solidFill>
              <a:srgbClr val="339966"/>
            </a:solidFill>
          </a:ln>
        </p:spPr>
      </p:pic>
      <p:pic>
        <p:nvPicPr>
          <p:cNvPr id="9226" name="Picture 10" descr="kanturk home now"/>
          <p:cNvPicPr>
            <a:picLocks noChangeAspect="1" noChangeArrowheads="1"/>
          </p:cNvPicPr>
          <p:nvPr>
            <p:ph sz="quarter" idx="3"/>
          </p:nvPr>
        </p:nvPicPr>
        <p:blipFill>
          <a:blip r:embed="rId4" cstate="print"/>
          <a:srcRect/>
          <a:stretch>
            <a:fillRect/>
          </a:stretch>
        </p:blipFill>
        <p:spPr>
          <a:xfrm>
            <a:off x="990600" y="4114800"/>
            <a:ext cx="2916238" cy="2187575"/>
          </a:xfrm>
          <a:noFill/>
          <a:ln w="57150">
            <a:solidFill>
              <a:srgbClr val="339966"/>
            </a:solidFill>
          </a:ln>
        </p:spPr>
      </p:pic>
      <p:pic>
        <p:nvPicPr>
          <p:cNvPr id="9227" name="Picture 11" descr="kanturk home now 2"/>
          <p:cNvPicPr>
            <a:picLocks noChangeAspect="1" noChangeArrowheads="1"/>
          </p:cNvPicPr>
          <p:nvPr>
            <p:ph sz="quarter" idx="2"/>
          </p:nvPr>
        </p:nvPicPr>
        <p:blipFill>
          <a:blip r:embed="rId5" cstate="print"/>
          <a:srcRect/>
          <a:stretch>
            <a:fillRect/>
          </a:stretch>
        </p:blipFill>
        <p:spPr>
          <a:xfrm>
            <a:off x="5210175" y="1600200"/>
            <a:ext cx="2914650" cy="2185988"/>
          </a:xfrm>
          <a:noFill/>
          <a:ln w="57150">
            <a:solidFill>
              <a:srgbClr val="339966"/>
            </a:solidFill>
          </a:ln>
        </p:spPr>
      </p:pic>
      <p:pic>
        <p:nvPicPr>
          <p:cNvPr id="9228" name="Picture 12" descr="kanturk now"/>
          <p:cNvPicPr>
            <a:picLocks noChangeAspect="1" noChangeArrowheads="1"/>
          </p:cNvPicPr>
          <p:nvPr>
            <p:ph sz="quarter" idx="4"/>
          </p:nvPr>
        </p:nvPicPr>
        <p:blipFill>
          <a:blip r:embed="rId6" cstate="print"/>
          <a:srcRect/>
          <a:stretch>
            <a:fillRect/>
          </a:stretch>
        </p:blipFill>
        <p:spPr>
          <a:xfrm>
            <a:off x="5181600" y="4267200"/>
            <a:ext cx="2916238" cy="2187575"/>
          </a:xfrm>
          <a:noFill/>
          <a:ln w="57150">
            <a:solidFill>
              <a:srgbClr val="339966"/>
            </a:solid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a:t>Transportation Troubles</a:t>
            </a:r>
          </a:p>
        </p:txBody>
      </p:sp>
      <p:sp>
        <p:nvSpPr>
          <p:cNvPr id="135176" name="Rectangle 8"/>
          <p:cNvSpPr>
            <a:spLocks noGrp="1" noChangeArrowheads="1"/>
          </p:cNvSpPr>
          <p:nvPr>
            <p:ph type="body" sz="half" idx="1"/>
          </p:nvPr>
        </p:nvSpPr>
        <p:spPr>
          <a:xfrm>
            <a:off x="381000" y="1447800"/>
            <a:ext cx="8229600" cy="1219200"/>
          </a:xfrm>
        </p:spPr>
        <p:txBody>
          <a:bodyPr/>
          <a:lstStyle/>
          <a:p>
            <a:pPr algn="ctr">
              <a:buFontTx/>
              <a:buNone/>
            </a:pPr>
            <a:r>
              <a:rPr lang="en-US" sz="2800"/>
              <a:t>   On May 9, 1938 Edel purchased a 1932 Ford for 65 pounds and named it “Rolls Royce”</a:t>
            </a:r>
          </a:p>
        </p:txBody>
      </p:sp>
      <p:pic>
        <p:nvPicPr>
          <p:cNvPr id="135174" name="Picture 6" descr="ROLLS ROYCE SPRING 38"/>
          <p:cNvPicPr>
            <a:picLocks noChangeAspect="1" noChangeArrowheads="1"/>
          </p:cNvPicPr>
          <p:nvPr>
            <p:ph sz="half" idx="2"/>
          </p:nvPr>
        </p:nvPicPr>
        <p:blipFill>
          <a:blip r:embed="rId3" cstate="print"/>
          <a:srcRect/>
          <a:stretch>
            <a:fillRect/>
          </a:stretch>
        </p:blipFill>
        <p:spPr>
          <a:xfrm>
            <a:off x="1828800" y="2590800"/>
            <a:ext cx="5484813" cy="3859213"/>
          </a:xfrm>
          <a:noFill/>
          <a:ln w="127000">
            <a:solidFill>
              <a:srgbClr val="3366FF"/>
            </a:solid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Uganda</a:t>
            </a:r>
          </a:p>
        </p:txBody>
      </p:sp>
      <p:sp>
        <p:nvSpPr>
          <p:cNvPr id="140291" name="Rectangle 3"/>
          <p:cNvSpPr>
            <a:spLocks noGrp="1" noChangeArrowheads="1"/>
          </p:cNvSpPr>
          <p:nvPr>
            <p:ph type="body" idx="1"/>
          </p:nvPr>
        </p:nvSpPr>
        <p:spPr/>
        <p:txBody>
          <a:bodyPr/>
          <a:lstStyle/>
          <a:p>
            <a:r>
              <a:rPr lang="en-US"/>
              <a:t>7/22/38:  Edel arrived in Uganda</a:t>
            </a:r>
          </a:p>
          <a:p>
            <a:r>
              <a:rPr lang="en-US"/>
              <a:t>Initially, it was the most difficult of all her mission fields</a:t>
            </a:r>
          </a:p>
          <a:p>
            <a:r>
              <a:rPr lang="en-US"/>
              <a:t>At the end of September, a new Vicar arrived and he was strongly in favor of the Legion</a:t>
            </a:r>
          </a:p>
          <a:p>
            <a:r>
              <a:rPr lang="en-US"/>
              <a:t>By mid-October most of the missions in the Upper Nile area had the Legion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9" name="Picture 13" descr="UGANDA CHURCH ML1239"/>
          <p:cNvPicPr>
            <a:picLocks noChangeAspect="1" noChangeArrowheads="1"/>
          </p:cNvPicPr>
          <p:nvPr>
            <p:ph sz="quarter" idx="1"/>
          </p:nvPr>
        </p:nvPicPr>
        <p:blipFill>
          <a:blip r:embed="rId3" cstate="print"/>
          <a:srcRect/>
          <a:stretch>
            <a:fillRect/>
          </a:stretch>
        </p:blipFill>
        <p:spPr>
          <a:xfrm>
            <a:off x="304800" y="457200"/>
            <a:ext cx="3913188" cy="2744788"/>
          </a:xfrm>
          <a:noFill/>
          <a:ln w="76200">
            <a:solidFill>
              <a:srgbClr val="FFFF66"/>
            </a:solidFill>
          </a:ln>
        </p:spPr>
      </p:pic>
      <p:pic>
        <p:nvPicPr>
          <p:cNvPr id="142350" name="Picture 14" descr="UGANDA PRIEST HOUSE ML1239"/>
          <p:cNvPicPr>
            <a:picLocks noChangeAspect="1" noChangeArrowheads="1"/>
          </p:cNvPicPr>
          <p:nvPr>
            <p:ph sz="quarter" idx="3"/>
          </p:nvPr>
        </p:nvPicPr>
        <p:blipFill>
          <a:blip r:embed="rId4" cstate="print"/>
          <a:srcRect/>
          <a:stretch>
            <a:fillRect/>
          </a:stretch>
        </p:blipFill>
        <p:spPr>
          <a:xfrm>
            <a:off x="304800" y="3657600"/>
            <a:ext cx="4214813" cy="2743200"/>
          </a:xfrm>
          <a:noFill/>
          <a:ln w="76200">
            <a:solidFill>
              <a:srgbClr val="FFFF66"/>
            </a:solidFill>
          </a:ln>
        </p:spPr>
      </p:pic>
      <p:pic>
        <p:nvPicPr>
          <p:cNvPr id="142351" name="Picture 15" descr="UGANDA PRAES ML340"/>
          <p:cNvPicPr>
            <a:picLocks noChangeAspect="1" noChangeArrowheads="1"/>
          </p:cNvPicPr>
          <p:nvPr>
            <p:ph sz="quarter" idx="2"/>
          </p:nvPr>
        </p:nvPicPr>
        <p:blipFill>
          <a:blip r:embed="rId5" cstate="print"/>
          <a:srcRect/>
          <a:stretch>
            <a:fillRect/>
          </a:stretch>
        </p:blipFill>
        <p:spPr>
          <a:xfrm>
            <a:off x="5410200" y="838200"/>
            <a:ext cx="2906713" cy="2744788"/>
          </a:xfrm>
          <a:noFill/>
          <a:ln w="38100">
            <a:solidFill>
              <a:srgbClr val="FFFF66"/>
            </a:solidFill>
          </a:ln>
        </p:spPr>
      </p:pic>
      <p:pic>
        <p:nvPicPr>
          <p:cNvPr id="142352" name="Picture 16" descr="JRS UGANDA  ML 1239"/>
          <p:cNvPicPr>
            <a:picLocks noChangeAspect="1" noChangeArrowheads="1"/>
          </p:cNvPicPr>
          <p:nvPr>
            <p:ph sz="quarter" idx="4"/>
          </p:nvPr>
        </p:nvPicPr>
        <p:blipFill>
          <a:blip r:embed="rId6" cstate="print"/>
          <a:srcRect/>
          <a:stretch>
            <a:fillRect/>
          </a:stretch>
        </p:blipFill>
        <p:spPr>
          <a:xfrm>
            <a:off x="4876800" y="3581400"/>
            <a:ext cx="4049713" cy="2741613"/>
          </a:xfrm>
          <a:noFill/>
          <a:ln w="38100">
            <a:solidFill>
              <a:srgbClr val="FFFF66"/>
            </a:solidFill>
          </a:ln>
        </p:spPr>
      </p:pic>
      <p:sp>
        <p:nvSpPr>
          <p:cNvPr id="142353" name="Text Box 17"/>
          <p:cNvSpPr txBox="1">
            <a:spLocks noChangeArrowheads="1"/>
          </p:cNvSpPr>
          <p:nvPr/>
        </p:nvSpPr>
        <p:spPr bwMode="auto">
          <a:xfrm>
            <a:off x="1524000" y="2438400"/>
            <a:ext cx="1508125" cy="457200"/>
          </a:xfrm>
          <a:prstGeom prst="rect">
            <a:avLst/>
          </a:prstGeom>
          <a:noFill/>
          <a:ln w="9525">
            <a:noFill/>
            <a:miter lim="800000"/>
            <a:headEnd/>
            <a:tailEnd/>
          </a:ln>
          <a:effectLst/>
        </p:spPr>
        <p:txBody>
          <a:bodyPr wrap="none">
            <a:spAutoFit/>
          </a:bodyPr>
          <a:lstStyle/>
          <a:p>
            <a:r>
              <a:rPr lang="en-US" sz="2400" b="1">
                <a:solidFill>
                  <a:srgbClr val="FFFF66"/>
                </a:solidFill>
              </a:rPr>
              <a:t>CHURCH</a:t>
            </a:r>
          </a:p>
        </p:txBody>
      </p:sp>
      <p:sp>
        <p:nvSpPr>
          <p:cNvPr id="142354" name="Text Box 18"/>
          <p:cNvSpPr txBox="1">
            <a:spLocks noChangeArrowheads="1"/>
          </p:cNvSpPr>
          <p:nvPr/>
        </p:nvSpPr>
        <p:spPr bwMode="auto">
          <a:xfrm>
            <a:off x="838200" y="5791200"/>
            <a:ext cx="2740025" cy="457200"/>
          </a:xfrm>
          <a:prstGeom prst="rect">
            <a:avLst/>
          </a:prstGeom>
          <a:noFill/>
          <a:ln w="9525">
            <a:noFill/>
            <a:miter lim="800000"/>
            <a:headEnd/>
            <a:tailEnd/>
          </a:ln>
          <a:effectLst/>
        </p:spPr>
        <p:txBody>
          <a:bodyPr wrap="none">
            <a:spAutoFit/>
          </a:bodyPr>
          <a:lstStyle/>
          <a:p>
            <a:r>
              <a:rPr lang="en-US" sz="2400" b="1">
                <a:solidFill>
                  <a:srgbClr val="FFFF66"/>
                </a:solidFill>
              </a:rPr>
              <a:t>PRIEST’S HOUSE</a:t>
            </a:r>
          </a:p>
        </p:txBody>
      </p:sp>
      <p:sp>
        <p:nvSpPr>
          <p:cNvPr id="142355" name="Text Box 19"/>
          <p:cNvSpPr txBox="1">
            <a:spLocks noChangeArrowheads="1"/>
          </p:cNvSpPr>
          <p:nvPr/>
        </p:nvSpPr>
        <p:spPr bwMode="auto">
          <a:xfrm>
            <a:off x="5562600" y="3581400"/>
            <a:ext cx="2638425" cy="457200"/>
          </a:xfrm>
          <a:prstGeom prst="rect">
            <a:avLst/>
          </a:prstGeom>
          <a:noFill/>
          <a:ln w="9525">
            <a:noFill/>
            <a:miter lim="800000"/>
            <a:headEnd/>
            <a:tailEnd/>
          </a:ln>
          <a:effectLst/>
        </p:spPr>
        <p:txBody>
          <a:bodyPr wrap="none">
            <a:spAutoFit/>
          </a:bodyPr>
          <a:lstStyle/>
          <a:p>
            <a:r>
              <a:rPr lang="en-US" sz="2400" b="1">
                <a:solidFill>
                  <a:srgbClr val="FFFF66"/>
                </a:solidFill>
              </a:rPr>
              <a:t>TWO PRAESIDIA</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One Example of Results</a:t>
            </a:r>
          </a:p>
        </p:txBody>
      </p:sp>
      <p:sp>
        <p:nvSpPr>
          <p:cNvPr id="146435" name="Rectangle 3"/>
          <p:cNvSpPr>
            <a:spLocks noGrp="1" noChangeArrowheads="1"/>
          </p:cNvSpPr>
          <p:nvPr>
            <p:ph type="body" idx="1"/>
          </p:nvPr>
        </p:nvSpPr>
        <p:spPr/>
        <p:txBody>
          <a:bodyPr/>
          <a:lstStyle/>
          <a:p>
            <a:pPr algn="ctr">
              <a:lnSpc>
                <a:spcPct val="90000"/>
              </a:lnSpc>
              <a:buFontTx/>
              <a:buNone/>
            </a:pPr>
            <a:r>
              <a:rPr lang="en-US" sz="2800" dirty="0"/>
              <a:t>	Dublin received numerous letters and reports from people touched by Edel.  </a:t>
            </a:r>
          </a:p>
          <a:p>
            <a:pPr algn="ctr">
              <a:lnSpc>
                <a:spcPct val="90000"/>
              </a:lnSpc>
              <a:buFontTx/>
              <a:buNone/>
            </a:pPr>
            <a:endParaRPr lang="en-US" sz="2000" dirty="0"/>
          </a:p>
          <a:p>
            <a:pPr algn="ctr">
              <a:lnSpc>
                <a:spcPct val="90000"/>
              </a:lnSpc>
              <a:buFontTx/>
              <a:buNone/>
            </a:pPr>
            <a:r>
              <a:rPr lang="en-US" sz="2000" dirty="0"/>
              <a:t>For example, one Spiritual Director wrote:</a:t>
            </a:r>
          </a:p>
          <a:p>
            <a:pPr algn="ctr">
              <a:lnSpc>
                <a:spcPct val="90000"/>
              </a:lnSpc>
              <a:buFontTx/>
              <a:buNone/>
            </a:pPr>
            <a:r>
              <a:rPr lang="en-US" sz="4400" b="1" dirty="0">
                <a:latin typeface="Bickley Script" pitchFamily="66" charset="0"/>
              </a:rPr>
              <a:t>“Within a period of three months my Legionaries helped to bring in for instruction 100 male and 40 female adult Catechumens.”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Second Bout with Illness</a:t>
            </a:r>
          </a:p>
        </p:txBody>
      </p:sp>
      <p:sp>
        <p:nvSpPr>
          <p:cNvPr id="147459" name="Rectangle 3"/>
          <p:cNvSpPr>
            <a:spLocks noGrp="1" noChangeArrowheads="1"/>
          </p:cNvSpPr>
          <p:nvPr>
            <p:ph type="body" idx="1"/>
          </p:nvPr>
        </p:nvSpPr>
        <p:spPr/>
        <p:txBody>
          <a:bodyPr/>
          <a:lstStyle/>
          <a:p>
            <a:r>
              <a:rPr lang="en-US"/>
              <a:t>Edel intended to sail to Mauritius on December 31, 1938</a:t>
            </a:r>
          </a:p>
          <a:p>
            <a:r>
              <a:rPr lang="en-US"/>
              <a:t>12/7/38:  a second attack of malaria</a:t>
            </a:r>
          </a:p>
          <a:p>
            <a:r>
              <a:rPr lang="en-US"/>
              <a:t>She was forced to recuperate until after Christmas</a:t>
            </a:r>
          </a:p>
          <a:p>
            <a:r>
              <a:rPr lang="en-US"/>
              <a:t>She continued her work in Upper Nile until the end of February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sz="4000"/>
              <a:t>Report in June 1939 </a:t>
            </a:r>
            <a:r>
              <a:rPr lang="en-US" sz="4000">
                <a:latin typeface="Old English Text MT" pitchFamily="66" charset="0"/>
              </a:rPr>
              <a:t>Maria Legionis</a:t>
            </a:r>
          </a:p>
        </p:txBody>
      </p:sp>
      <p:sp>
        <p:nvSpPr>
          <p:cNvPr id="148483" name="Rectangle 3"/>
          <p:cNvSpPr>
            <a:spLocks noGrp="1" noChangeArrowheads="1"/>
          </p:cNvSpPr>
          <p:nvPr>
            <p:ph type="body" idx="1"/>
          </p:nvPr>
        </p:nvSpPr>
        <p:spPr/>
        <p:txBody>
          <a:bodyPr/>
          <a:lstStyle/>
          <a:p>
            <a:r>
              <a:rPr lang="en-US"/>
              <a:t>Upper Nile vicariate work completed:  23 senior and 9 junior praesidia established</a:t>
            </a:r>
          </a:p>
          <a:p>
            <a:r>
              <a:rPr lang="en-US"/>
              <a:t>Return to Kisumu vicariate:  five new praesidia were formed since her last visit</a:t>
            </a:r>
          </a:p>
          <a:p>
            <a:r>
              <a:rPr lang="en-US"/>
              <a:t>Vocations from junior praesidia:  9 entered the convent and 2 entered the seminary</a:t>
            </a:r>
          </a:p>
          <a:p>
            <a:r>
              <a:rPr lang="en-US"/>
              <a:t>250 attended the Acies in Nairobi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descr="NAIROBI ACIES 1939"/>
          <p:cNvPicPr>
            <a:picLocks noChangeAspect="1" noChangeArrowheads="1"/>
          </p:cNvPicPr>
          <p:nvPr>
            <p:ph/>
          </p:nvPr>
        </p:nvPicPr>
        <p:blipFill>
          <a:blip r:embed="rId2" cstate="print"/>
          <a:srcRect/>
          <a:stretch>
            <a:fillRect/>
          </a:stretch>
        </p:blipFill>
        <p:spPr>
          <a:xfrm>
            <a:off x="185738" y="1676400"/>
            <a:ext cx="8775700" cy="2384425"/>
          </a:xfrm>
          <a:noFill/>
          <a:ln w="76200">
            <a:solidFill>
              <a:srgbClr val="FF0066"/>
            </a:solidFill>
          </a:ln>
        </p:spPr>
      </p:pic>
      <p:sp>
        <p:nvSpPr>
          <p:cNvPr id="149510" name="Text Box 6"/>
          <p:cNvSpPr txBox="1">
            <a:spLocks noChangeArrowheads="1"/>
          </p:cNvSpPr>
          <p:nvPr/>
        </p:nvSpPr>
        <p:spPr bwMode="auto">
          <a:xfrm>
            <a:off x="2438400" y="4572000"/>
            <a:ext cx="4502150" cy="641350"/>
          </a:xfrm>
          <a:prstGeom prst="rect">
            <a:avLst/>
          </a:prstGeom>
          <a:noFill/>
          <a:ln w="9525">
            <a:noFill/>
            <a:miter lim="800000"/>
            <a:headEnd/>
            <a:tailEnd/>
          </a:ln>
          <a:effectLst/>
        </p:spPr>
        <p:txBody>
          <a:bodyPr wrap="none">
            <a:spAutoFit/>
          </a:bodyPr>
          <a:lstStyle/>
          <a:p>
            <a:r>
              <a:rPr lang="en-US" sz="3600">
                <a:solidFill>
                  <a:srgbClr val="FF3300"/>
                </a:solidFill>
              </a:rPr>
              <a:t>1939 Acies in Nairobi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z="4000"/>
              <a:t>Some 1939 Highlights</a:t>
            </a:r>
          </a:p>
        </p:txBody>
      </p:sp>
      <p:sp>
        <p:nvSpPr>
          <p:cNvPr id="151555" name="Rectangle 3"/>
          <p:cNvSpPr>
            <a:spLocks noGrp="1" noChangeArrowheads="1"/>
          </p:cNvSpPr>
          <p:nvPr>
            <p:ph type="body" idx="1"/>
          </p:nvPr>
        </p:nvSpPr>
        <p:spPr/>
        <p:txBody>
          <a:bodyPr/>
          <a:lstStyle/>
          <a:p>
            <a:pPr>
              <a:lnSpc>
                <a:spcPct val="80000"/>
              </a:lnSpc>
              <a:buFontTx/>
              <a:buNone/>
            </a:pPr>
            <a:r>
              <a:rPr lang="en-US" sz="2800"/>
              <a:t>One spiritual director reported:</a:t>
            </a:r>
          </a:p>
          <a:p>
            <a:pPr>
              <a:lnSpc>
                <a:spcPct val="80000"/>
              </a:lnSpc>
              <a:buFont typeface="Wingdings" pitchFamily="2" charset="2"/>
              <a:buChar char="Ø"/>
            </a:pPr>
            <a:r>
              <a:rPr lang="en-US" sz="2800"/>
              <a:t>A praesidium with 20 active members</a:t>
            </a:r>
          </a:p>
          <a:p>
            <a:pPr>
              <a:lnSpc>
                <a:spcPct val="80000"/>
              </a:lnSpc>
              <a:buFont typeface="Wingdings" pitchFamily="2" charset="2"/>
              <a:buChar char="Ø"/>
            </a:pPr>
            <a:r>
              <a:rPr lang="en-US" sz="2800"/>
              <a:t>93% attendance although the president had to walk 10 miles and others 6 miles to get to the meeting</a:t>
            </a:r>
          </a:p>
          <a:p>
            <a:pPr>
              <a:lnSpc>
                <a:spcPct val="80000"/>
              </a:lnSpc>
              <a:buFont typeface="Wingdings" pitchFamily="2" charset="2"/>
              <a:buChar char="Ø"/>
            </a:pPr>
            <a:r>
              <a:rPr lang="en-US" sz="2800"/>
              <a:t>112 returns to the Sacraments</a:t>
            </a:r>
          </a:p>
          <a:p>
            <a:pPr>
              <a:lnSpc>
                <a:spcPct val="80000"/>
              </a:lnSpc>
              <a:buFont typeface="Wingdings" pitchFamily="2" charset="2"/>
              <a:buChar char="Ø"/>
            </a:pPr>
            <a:r>
              <a:rPr lang="en-US" sz="2800"/>
              <a:t>13 infants baptized</a:t>
            </a:r>
          </a:p>
          <a:p>
            <a:pPr>
              <a:lnSpc>
                <a:spcPct val="80000"/>
              </a:lnSpc>
              <a:buFont typeface="Wingdings" pitchFamily="2" charset="2"/>
              <a:buChar char="Ø"/>
            </a:pPr>
            <a:r>
              <a:rPr lang="en-US" sz="2800"/>
              <a:t>14 marriages validated</a:t>
            </a:r>
          </a:p>
          <a:p>
            <a:pPr>
              <a:lnSpc>
                <a:spcPct val="80000"/>
              </a:lnSpc>
              <a:buFont typeface="Wingdings" pitchFamily="2" charset="2"/>
              <a:buChar char="Ø"/>
            </a:pPr>
            <a:r>
              <a:rPr lang="en-US" sz="2800"/>
              <a:t>23 pagans under instruction</a:t>
            </a:r>
          </a:p>
          <a:p>
            <a:pPr>
              <a:lnSpc>
                <a:spcPct val="80000"/>
              </a:lnSpc>
              <a:buFont typeface="Wingdings" pitchFamily="2" charset="2"/>
              <a:buChar char="Ø"/>
            </a:pPr>
            <a:r>
              <a:rPr lang="en-US" sz="2800"/>
              <a:t>7 junior members entered the seminary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5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1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15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War</a:t>
            </a:r>
          </a:p>
        </p:txBody>
      </p:sp>
      <p:sp>
        <p:nvSpPr>
          <p:cNvPr id="152581" name="Rectangle 5"/>
          <p:cNvSpPr>
            <a:spLocks noGrp="1" noChangeArrowheads="1"/>
          </p:cNvSpPr>
          <p:nvPr>
            <p:ph type="body" sz="half" idx="2"/>
          </p:nvPr>
        </p:nvSpPr>
        <p:spPr/>
        <p:txBody>
          <a:bodyPr/>
          <a:lstStyle/>
          <a:p>
            <a:r>
              <a:rPr lang="en-US" sz="2400"/>
              <a:t>9/1/39:  Hitler invaded Poland</a:t>
            </a:r>
          </a:p>
          <a:p>
            <a:r>
              <a:rPr lang="en-US" sz="2400"/>
              <a:t>Edel’s travel was limited</a:t>
            </a:r>
          </a:p>
          <a:p>
            <a:r>
              <a:rPr lang="en-US" sz="2400"/>
              <a:t>Correspondence was delayed</a:t>
            </a:r>
          </a:p>
          <a:p>
            <a:r>
              <a:rPr lang="en-US" sz="2400"/>
              <a:t>Gas was scarce</a:t>
            </a:r>
          </a:p>
          <a:p>
            <a:r>
              <a:rPr lang="en-US" sz="2400"/>
              <a:t>Edel got official recognition as a missionary which gave her the right to a gas ration for her work</a:t>
            </a:r>
          </a:p>
        </p:txBody>
      </p:sp>
      <p:pic>
        <p:nvPicPr>
          <p:cNvPr id="152582" name="Picture 6" descr="war"/>
          <p:cNvPicPr>
            <a:picLocks noChangeAspect="1" noChangeArrowheads="1"/>
          </p:cNvPicPr>
          <p:nvPr>
            <p:ph sz="half" idx="1"/>
          </p:nvPr>
        </p:nvPicPr>
        <p:blipFill>
          <a:blip r:embed="rId3" cstate="print"/>
          <a:srcRect/>
          <a:stretch>
            <a:fillRect/>
          </a:stretch>
        </p:blipFill>
        <p:spPr>
          <a:xfrm>
            <a:off x="228600" y="1752600"/>
            <a:ext cx="4405313" cy="3200400"/>
          </a:xfrm>
          <a:noFill/>
          <a:ln w="57150">
            <a:solidFill>
              <a:schemeClr val="tx1"/>
            </a:solid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1940</a:t>
            </a:r>
          </a:p>
        </p:txBody>
      </p:sp>
      <p:sp>
        <p:nvSpPr>
          <p:cNvPr id="154633" name="Rectangle 9"/>
          <p:cNvSpPr>
            <a:spLocks noGrp="1" noChangeArrowheads="1"/>
          </p:cNvSpPr>
          <p:nvPr>
            <p:ph type="body" sz="half" idx="1"/>
          </p:nvPr>
        </p:nvSpPr>
        <p:spPr/>
        <p:txBody>
          <a:bodyPr/>
          <a:lstStyle/>
          <a:p>
            <a:r>
              <a:rPr lang="en-US" sz="2400"/>
              <a:t>Mauritius postponed until French edition of the handbook is available</a:t>
            </a:r>
          </a:p>
          <a:p>
            <a:r>
              <a:rPr lang="en-US" sz="2400"/>
              <a:t>4 months in Bagamoyo and Dar-es-Salaam</a:t>
            </a:r>
          </a:p>
          <a:p>
            <a:r>
              <a:rPr lang="en-US" sz="2400"/>
              <a:t>Started 8 praesidia in Bagamoyo</a:t>
            </a:r>
          </a:p>
          <a:p>
            <a:r>
              <a:rPr lang="en-US" sz="2400"/>
              <a:t>Started 11 praesidia in Dar-es-Salaam</a:t>
            </a:r>
          </a:p>
        </p:txBody>
      </p:sp>
      <p:pic>
        <p:nvPicPr>
          <p:cNvPr id="154630" name="Picture 6" descr="PRAESIDIUM"/>
          <p:cNvPicPr>
            <a:picLocks noChangeAspect="1" noChangeArrowheads="1"/>
          </p:cNvPicPr>
          <p:nvPr>
            <p:ph sz="half" idx="2"/>
          </p:nvPr>
        </p:nvPicPr>
        <p:blipFill>
          <a:blip r:embed="rId3" cstate="print"/>
          <a:srcRect/>
          <a:stretch>
            <a:fillRect/>
          </a:stretch>
        </p:blipFill>
        <p:spPr>
          <a:xfrm>
            <a:off x="4724400" y="2209800"/>
            <a:ext cx="4038600" cy="2682875"/>
          </a:xfrm>
          <a:noFill/>
          <a:ln w="57150">
            <a:solidFill>
              <a:srgbClr val="0000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4" name="Oval 46"/>
          <p:cNvSpPr>
            <a:spLocks noChangeArrowheads="1"/>
          </p:cNvSpPr>
          <p:nvPr/>
        </p:nvSpPr>
        <p:spPr bwMode="auto">
          <a:xfrm>
            <a:off x="228600" y="1447800"/>
            <a:ext cx="1752600" cy="914400"/>
          </a:xfrm>
          <a:prstGeom prst="ellipse">
            <a:avLst/>
          </a:prstGeom>
          <a:solidFill>
            <a:schemeClr val="accent1"/>
          </a:solidFill>
          <a:ln w="9525">
            <a:solidFill>
              <a:schemeClr val="tx1"/>
            </a:solidFill>
            <a:round/>
            <a:headEnd/>
            <a:tailEnd/>
          </a:ln>
          <a:effectLst/>
        </p:spPr>
        <p:txBody>
          <a:bodyPr wrap="none" anchor="ctr"/>
          <a:lstStyle/>
          <a:p>
            <a:pPr algn="ctr"/>
            <a:r>
              <a:rPr lang="en-US"/>
              <a:t>William</a:t>
            </a:r>
          </a:p>
          <a:p>
            <a:pPr algn="ctr"/>
            <a:r>
              <a:rPr lang="en-US"/>
              <a:t>Quinn</a:t>
            </a:r>
          </a:p>
        </p:txBody>
      </p:sp>
      <p:sp>
        <p:nvSpPr>
          <p:cNvPr id="12335" name="Oval 47"/>
          <p:cNvSpPr>
            <a:spLocks noChangeArrowheads="1"/>
          </p:cNvSpPr>
          <p:nvPr/>
        </p:nvSpPr>
        <p:spPr bwMode="auto">
          <a:xfrm>
            <a:off x="2362200" y="1447800"/>
            <a:ext cx="1752600" cy="914400"/>
          </a:xfrm>
          <a:prstGeom prst="ellipse">
            <a:avLst/>
          </a:prstGeom>
          <a:solidFill>
            <a:schemeClr val="accent1"/>
          </a:solidFill>
          <a:ln w="9525">
            <a:solidFill>
              <a:schemeClr val="tx1"/>
            </a:solidFill>
            <a:round/>
            <a:headEnd/>
            <a:tailEnd/>
          </a:ln>
          <a:effectLst/>
        </p:spPr>
        <p:txBody>
          <a:bodyPr wrap="none" anchor="ctr"/>
          <a:lstStyle/>
          <a:p>
            <a:pPr algn="ctr"/>
            <a:r>
              <a:rPr lang="en-US"/>
              <a:t>Elizabeth</a:t>
            </a:r>
          </a:p>
          <a:p>
            <a:pPr algn="ctr"/>
            <a:r>
              <a:rPr lang="en-US"/>
              <a:t>Egan</a:t>
            </a:r>
          </a:p>
        </p:txBody>
      </p:sp>
      <p:sp>
        <p:nvSpPr>
          <p:cNvPr id="12336" name="Oval 48"/>
          <p:cNvSpPr>
            <a:spLocks noChangeArrowheads="1"/>
          </p:cNvSpPr>
          <p:nvPr/>
        </p:nvSpPr>
        <p:spPr bwMode="auto">
          <a:xfrm>
            <a:off x="4800600" y="1447800"/>
            <a:ext cx="1752600" cy="914400"/>
          </a:xfrm>
          <a:prstGeom prst="ellipse">
            <a:avLst/>
          </a:prstGeom>
          <a:solidFill>
            <a:schemeClr val="accent1"/>
          </a:solidFill>
          <a:ln w="9525">
            <a:solidFill>
              <a:schemeClr val="tx1"/>
            </a:solidFill>
            <a:round/>
            <a:headEnd/>
            <a:tailEnd/>
          </a:ln>
          <a:effectLst/>
        </p:spPr>
        <p:txBody>
          <a:bodyPr wrap="none" anchor="ctr"/>
          <a:lstStyle/>
          <a:p>
            <a:pPr algn="ctr"/>
            <a:r>
              <a:rPr lang="en-US"/>
              <a:t>Edmund </a:t>
            </a:r>
          </a:p>
          <a:p>
            <a:pPr algn="ctr"/>
            <a:r>
              <a:rPr lang="en-US"/>
              <a:t>Browne</a:t>
            </a:r>
          </a:p>
        </p:txBody>
      </p:sp>
      <p:sp>
        <p:nvSpPr>
          <p:cNvPr id="12337" name="Oval 49"/>
          <p:cNvSpPr>
            <a:spLocks noChangeArrowheads="1"/>
          </p:cNvSpPr>
          <p:nvPr/>
        </p:nvSpPr>
        <p:spPr bwMode="auto">
          <a:xfrm>
            <a:off x="6858000" y="1447800"/>
            <a:ext cx="1752600" cy="914400"/>
          </a:xfrm>
          <a:prstGeom prst="ellipse">
            <a:avLst/>
          </a:prstGeom>
          <a:solidFill>
            <a:schemeClr val="accent1"/>
          </a:solidFill>
          <a:ln w="9525">
            <a:solidFill>
              <a:schemeClr val="tx1"/>
            </a:solidFill>
            <a:round/>
            <a:headEnd/>
            <a:tailEnd/>
          </a:ln>
          <a:effectLst/>
        </p:spPr>
        <p:txBody>
          <a:bodyPr wrap="none" anchor="ctr"/>
          <a:lstStyle/>
          <a:p>
            <a:pPr algn="ctr"/>
            <a:r>
              <a:rPr lang="en-US"/>
              <a:t>Elizabeth</a:t>
            </a:r>
          </a:p>
          <a:p>
            <a:pPr algn="ctr"/>
            <a:r>
              <a:rPr lang="en-US"/>
              <a:t>O’Reilly</a:t>
            </a:r>
          </a:p>
        </p:txBody>
      </p:sp>
      <p:sp>
        <p:nvSpPr>
          <p:cNvPr id="12338" name="Oval 50"/>
          <p:cNvSpPr>
            <a:spLocks noChangeArrowheads="1"/>
          </p:cNvSpPr>
          <p:nvPr/>
        </p:nvSpPr>
        <p:spPr bwMode="auto">
          <a:xfrm>
            <a:off x="5257800" y="3124200"/>
            <a:ext cx="1752600" cy="1371600"/>
          </a:xfrm>
          <a:prstGeom prst="ellipse">
            <a:avLst/>
          </a:prstGeom>
          <a:solidFill>
            <a:schemeClr val="accent1"/>
          </a:solidFill>
          <a:ln w="9525">
            <a:solidFill>
              <a:schemeClr val="tx1"/>
            </a:solidFill>
            <a:round/>
            <a:headEnd/>
            <a:tailEnd/>
          </a:ln>
          <a:effectLst/>
        </p:spPr>
        <p:txBody>
          <a:bodyPr wrap="none" anchor="ctr"/>
          <a:lstStyle/>
          <a:p>
            <a:pPr algn="ctr"/>
            <a:r>
              <a:rPr lang="en-US"/>
              <a:t>Louise </a:t>
            </a:r>
          </a:p>
          <a:p>
            <a:pPr algn="ctr"/>
            <a:r>
              <a:rPr lang="en-US"/>
              <a:t>Burke Browne</a:t>
            </a:r>
          </a:p>
          <a:p>
            <a:pPr algn="ctr"/>
            <a:r>
              <a:rPr lang="en-US"/>
              <a:t>Co. Clare</a:t>
            </a:r>
          </a:p>
          <a:p>
            <a:pPr algn="ctr"/>
            <a:r>
              <a:rPr lang="en-US"/>
              <a:t>1871</a:t>
            </a:r>
          </a:p>
        </p:txBody>
      </p:sp>
      <p:sp>
        <p:nvSpPr>
          <p:cNvPr id="12340" name="Oval 52"/>
          <p:cNvSpPr>
            <a:spLocks noChangeArrowheads="1"/>
          </p:cNvSpPr>
          <p:nvPr/>
        </p:nvSpPr>
        <p:spPr bwMode="auto">
          <a:xfrm>
            <a:off x="3657600" y="5181600"/>
            <a:ext cx="1752600" cy="914400"/>
          </a:xfrm>
          <a:prstGeom prst="ellipse">
            <a:avLst/>
          </a:prstGeom>
          <a:solidFill>
            <a:schemeClr val="accent1"/>
          </a:solidFill>
          <a:ln w="9525">
            <a:solidFill>
              <a:schemeClr val="tx1"/>
            </a:solidFill>
            <a:round/>
            <a:headEnd/>
            <a:tailEnd/>
          </a:ln>
          <a:effectLst/>
        </p:spPr>
        <p:txBody>
          <a:bodyPr wrap="none" anchor="ctr"/>
          <a:lstStyle/>
          <a:p>
            <a:pPr algn="ctr"/>
            <a:r>
              <a:rPr lang="en-US"/>
              <a:t>Edel Mary</a:t>
            </a:r>
          </a:p>
          <a:p>
            <a:pPr algn="ctr"/>
            <a:r>
              <a:rPr lang="en-US"/>
              <a:t>Quinn</a:t>
            </a:r>
          </a:p>
          <a:p>
            <a:pPr algn="ctr"/>
            <a:r>
              <a:rPr lang="en-US"/>
              <a:t>1907</a:t>
            </a:r>
          </a:p>
        </p:txBody>
      </p:sp>
      <p:sp>
        <p:nvSpPr>
          <p:cNvPr id="12341" name="Oval 53"/>
          <p:cNvSpPr>
            <a:spLocks noChangeArrowheads="1"/>
          </p:cNvSpPr>
          <p:nvPr/>
        </p:nvSpPr>
        <p:spPr bwMode="auto">
          <a:xfrm>
            <a:off x="1828800" y="3048000"/>
            <a:ext cx="1752600" cy="1371600"/>
          </a:xfrm>
          <a:prstGeom prst="ellipse">
            <a:avLst/>
          </a:prstGeom>
          <a:solidFill>
            <a:schemeClr val="accent1"/>
          </a:solidFill>
          <a:ln w="9525">
            <a:solidFill>
              <a:schemeClr val="tx1"/>
            </a:solidFill>
            <a:round/>
            <a:headEnd/>
            <a:tailEnd/>
          </a:ln>
          <a:effectLst/>
        </p:spPr>
        <p:txBody>
          <a:bodyPr wrap="none" anchor="ctr"/>
          <a:lstStyle/>
          <a:p>
            <a:pPr algn="ctr"/>
            <a:r>
              <a:rPr lang="en-US"/>
              <a:t>Charles Quinn</a:t>
            </a:r>
          </a:p>
          <a:p>
            <a:pPr algn="ctr"/>
            <a:r>
              <a:rPr lang="en-US"/>
              <a:t>Co. Galway</a:t>
            </a:r>
          </a:p>
          <a:p>
            <a:pPr algn="ctr"/>
            <a:r>
              <a:rPr lang="en-US"/>
              <a:t>1871</a:t>
            </a:r>
          </a:p>
        </p:txBody>
      </p:sp>
      <p:sp>
        <p:nvSpPr>
          <p:cNvPr id="12342" name="Line 54"/>
          <p:cNvSpPr>
            <a:spLocks noChangeShapeType="1"/>
          </p:cNvSpPr>
          <p:nvPr/>
        </p:nvSpPr>
        <p:spPr bwMode="auto">
          <a:xfrm flipH="1">
            <a:off x="2514600" y="2438400"/>
            <a:ext cx="533400" cy="533400"/>
          </a:xfrm>
          <a:prstGeom prst="line">
            <a:avLst/>
          </a:prstGeom>
          <a:noFill/>
          <a:ln w="9525">
            <a:solidFill>
              <a:schemeClr val="tx1"/>
            </a:solidFill>
            <a:round/>
            <a:headEnd/>
            <a:tailEnd/>
          </a:ln>
          <a:effectLst/>
        </p:spPr>
        <p:txBody>
          <a:bodyPr/>
          <a:lstStyle/>
          <a:p>
            <a:endParaRPr lang="en-US"/>
          </a:p>
        </p:txBody>
      </p:sp>
      <p:sp>
        <p:nvSpPr>
          <p:cNvPr id="12343" name="Line 55"/>
          <p:cNvSpPr>
            <a:spLocks noChangeShapeType="1"/>
          </p:cNvSpPr>
          <p:nvPr/>
        </p:nvSpPr>
        <p:spPr bwMode="auto">
          <a:xfrm>
            <a:off x="5638800" y="2438400"/>
            <a:ext cx="381000" cy="533400"/>
          </a:xfrm>
          <a:prstGeom prst="line">
            <a:avLst/>
          </a:prstGeom>
          <a:noFill/>
          <a:ln w="9525">
            <a:solidFill>
              <a:schemeClr val="tx1"/>
            </a:solidFill>
            <a:round/>
            <a:headEnd/>
            <a:tailEnd/>
          </a:ln>
          <a:effectLst/>
        </p:spPr>
        <p:txBody>
          <a:bodyPr/>
          <a:lstStyle/>
          <a:p>
            <a:endParaRPr lang="en-US"/>
          </a:p>
        </p:txBody>
      </p:sp>
      <p:sp>
        <p:nvSpPr>
          <p:cNvPr id="12344" name="Line 56"/>
          <p:cNvSpPr>
            <a:spLocks noChangeShapeType="1"/>
          </p:cNvSpPr>
          <p:nvPr/>
        </p:nvSpPr>
        <p:spPr bwMode="auto">
          <a:xfrm>
            <a:off x="3352800" y="4572000"/>
            <a:ext cx="381000" cy="533400"/>
          </a:xfrm>
          <a:prstGeom prst="line">
            <a:avLst/>
          </a:prstGeom>
          <a:noFill/>
          <a:ln w="9525">
            <a:solidFill>
              <a:schemeClr val="tx1"/>
            </a:solidFill>
            <a:round/>
            <a:headEnd/>
            <a:tailEnd/>
          </a:ln>
          <a:effectLst/>
        </p:spPr>
        <p:txBody>
          <a:bodyPr/>
          <a:lstStyle/>
          <a:p>
            <a:endParaRPr lang="en-US"/>
          </a:p>
        </p:txBody>
      </p:sp>
      <p:sp>
        <p:nvSpPr>
          <p:cNvPr id="12345" name="Line 57"/>
          <p:cNvSpPr>
            <a:spLocks noChangeShapeType="1"/>
          </p:cNvSpPr>
          <p:nvPr/>
        </p:nvSpPr>
        <p:spPr bwMode="auto">
          <a:xfrm>
            <a:off x="1752600" y="2743200"/>
            <a:ext cx="0" cy="0"/>
          </a:xfrm>
          <a:prstGeom prst="line">
            <a:avLst/>
          </a:prstGeom>
          <a:noFill/>
          <a:ln w="9525">
            <a:solidFill>
              <a:schemeClr val="tx1"/>
            </a:solidFill>
            <a:round/>
            <a:headEnd/>
            <a:tailEnd/>
          </a:ln>
          <a:effectLst/>
        </p:spPr>
        <p:txBody>
          <a:bodyPr/>
          <a:lstStyle/>
          <a:p>
            <a:endParaRPr lang="en-US"/>
          </a:p>
        </p:txBody>
      </p:sp>
      <p:sp>
        <p:nvSpPr>
          <p:cNvPr id="12347" name="Line 59"/>
          <p:cNvSpPr>
            <a:spLocks noChangeShapeType="1"/>
          </p:cNvSpPr>
          <p:nvPr/>
        </p:nvSpPr>
        <p:spPr bwMode="auto">
          <a:xfrm flipH="1">
            <a:off x="4953000" y="4495800"/>
            <a:ext cx="533400" cy="533400"/>
          </a:xfrm>
          <a:prstGeom prst="line">
            <a:avLst/>
          </a:prstGeom>
          <a:noFill/>
          <a:ln w="9525">
            <a:solidFill>
              <a:schemeClr val="tx1"/>
            </a:solidFill>
            <a:round/>
            <a:headEnd/>
            <a:tailEnd/>
          </a:ln>
          <a:effectLst/>
        </p:spPr>
        <p:txBody>
          <a:bodyPr/>
          <a:lstStyle/>
          <a:p>
            <a:endParaRPr lang="en-US"/>
          </a:p>
        </p:txBody>
      </p:sp>
      <p:sp>
        <p:nvSpPr>
          <p:cNvPr id="12348" name="Line 60"/>
          <p:cNvSpPr>
            <a:spLocks noChangeShapeType="1"/>
          </p:cNvSpPr>
          <p:nvPr/>
        </p:nvSpPr>
        <p:spPr bwMode="auto">
          <a:xfrm flipH="1">
            <a:off x="6858000" y="2514600"/>
            <a:ext cx="533400" cy="533400"/>
          </a:xfrm>
          <a:prstGeom prst="line">
            <a:avLst/>
          </a:prstGeom>
          <a:noFill/>
          <a:ln w="9525">
            <a:solidFill>
              <a:schemeClr val="tx1"/>
            </a:solidFill>
            <a:round/>
            <a:headEnd/>
            <a:tailEnd/>
          </a:ln>
          <a:effectLst/>
        </p:spPr>
        <p:txBody>
          <a:bodyPr/>
          <a:lstStyle/>
          <a:p>
            <a:endParaRPr lang="en-US"/>
          </a:p>
        </p:txBody>
      </p:sp>
      <p:sp>
        <p:nvSpPr>
          <p:cNvPr id="12349" name="Line 61"/>
          <p:cNvSpPr>
            <a:spLocks noChangeShapeType="1"/>
          </p:cNvSpPr>
          <p:nvPr/>
        </p:nvSpPr>
        <p:spPr bwMode="auto">
          <a:xfrm>
            <a:off x="1600200" y="2438400"/>
            <a:ext cx="381000" cy="533400"/>
          </a:xfrm>
          <a:prstGeom prst="line">
            <a:avLst/>
          </a:prstGeom>
          <a:noFill/>
          <a:ln w="9525">
            <a:solidFill>
              <a:schemeClr val="tx1"/>
            </a:solidFill>
            <a:round/>
            <a:headEnd/>
            <a:tailEnd/>
          </a:ln>
          <a:effectLst/>
        </p:spPr>
        <p:txBody>
          <a:bodyPr/>
          <a:lstStyle/>
          <a:p>
            <a:endParaRPr lang="en-US"/>
          </a:p>
        </p:txBody>
      </p:sp>
      <p:sp>
        <p:nvSpPr>
          <p:cNvPr id="12351" name="Text Box 63"/>
          <p:cNvSpPr txBox="1">
            <a:spLocks noChangeArrowheads="1"/>
          </p:cNvSpPr>
          <p:nvPr/>
        </p:nvSpPr>
        <p:spPr bwMode="auto">
          <a:xfrm>
            <a:off x="3124200" y="533400"/>
            <a:ext cx="2795588" cy="457200"/>
          </a:xfrm>
          <a:prstGeom prst="rect">
            <a:avLst/>
          </a:prstGeom>
          <a:noFill/>
          <a:ln w="9525">
            <a:noFill/>
            <a:miter lim="800000"/>
            <a:headEnd/>
            <a:tailEnd/>
          </a:ln>
          <a:effectLst/>
        </p:spPr>
        <p:txBody>
          <a:bodyPr wrap="none">
            <a:spAutoFit/>
          </a:bodyPr>
          <a:lstStyle/>
          <a:p>
            <a:r>
              <a:rPr lang="en-US" sz="2400"/>
              <a:t>Family Background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a:t>Mauritius</a:t>
            </a:r>
          </a:p>
        </p:txBody>
      </p:sp>
      <p:sp>
        <p:nvSpPr>
          <p:cNvPr id="158725" name="Rectangle 5"/>
          <p:cNvSpPr>
            <a:spLocks noGrp="1" noChangeArrowheads="1"/>
          </p:cNvSpPr>
          <p:nvPr>
            <p:ph type="body" sz="half" idx="2"/>
          </p:nvPr>
        </p:nvSpPr>
        <p:spPr>
          <a:xfrm>
            <a:off x="457200" y="4953000"/>
            <a:ext cx="8229600" cy="1173163"/>
          </a:xfrm>
        </p:spPr>
        <p:txBody>
          <a:bodyPr/>
          <a:lstStyle/>
          <a:p>
            <a:pPr>
              <a:lnSpc>
                <a:spcPct val="90000"/>
              </a:lnSpc>
            </a:pPr>
            <a:r>
              <a:rPr lang="en-US" sz="2400"/>
              <a:t>Archbishop Leen asked Edel to come to his diocese.</a:t>
            </a:r>
          </a:p>
          <a:p>
            <a:pPr>
              <a:lnSpc>
                <a:spcPct val="90000"/>
              </a:lnSpc>
            </a:pPr>
            <a:r>
              <a:rPr lang="en-US" sz="2400"/>
              <a:t>She spent the summer there and left him with 30 praesidia and a curia.</a:t>
            </a:r>
          </a:p>
        </p:txBody>
      </p:sp>
      <p:pic>
        <p:nvPicPr>
          <p:cNvPr id="158726" name="Picture 6" descr="leen"/>
          <p:cNvPicPr>
            <a:picLocks noChangeAspect="1" noChangeArrowheads="1"/>
          </p:cNvPicPr>
          <p:nvPr>
            <p:ph sz="half" idx="1"/>
          </p:nvPr>
        </p:nvPicPr>
        <p:blipFill>
          <a:blip r:embed="rId3" cstate="print"/>
          <a:srcRect/>
          <a:stretch>
            <a:fillRect/>
          </a:stretch>
        </p:blipFill>
        <p:spPr>
          <a:xfrm>
            <a:off x="2286000" y="1371600"/>
            <a:ext cx="4570413" cy="3322638"/>
          </a:xfrm>
          <a:noFill/>
          <a:ln w="76200">
            <a:solidFill>
              <a:srgbClr val="CA3641"/>
            </a:solid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73" name="Picture 9" descr="MAURITIUS 1ST CURIA ML940"/>
          <p:cNvPicPr>
            <a:picLocks noChangeAspect="1" noChangeArrowheads="1"/>
          </p:cNvPicPr>
          <p:nvPr>
            <p:ph sz="half" idx="1"/>
          </p:nvPr>
        </p:nvPicPr>
        <p:blipFill>
          <a:blip r:embed="rId3" cstate="print"/>
          <a:srcRect/>
          <a:stretch>
            <a:fillRect/>
          </a:stretch>
        </p:blipFill>
        <p:spPr>
          <a:xfrm>
            <a:off x="304800" y="304800"/>
            <a:ext cx="4662488" cy="3203575"/>
          </a:xfrm>
          <a:noFill/>
          <a:ln w="57150">
            <a:solidFill>
              <a:srgbClr val="CA3641"/>
            </a:solidFill>
          </a:ln>
        </p:spPr>
      </p:pic>
      <p:pic>
        <p:nvPicPr>
          <p:cNvPr id="164877" name="Picture 13" descr="MAURITIUS CATHEDRAL ML341"/>
          <p:cNvPicPr>
            <a:picLocks noChangeAspect="1" noChangeArrowheads="1"/>
          </p:cNvPicPr>
          <p:nvPr>
            <p:ph sz="quarter" idx="2"/>
          </p:nvPr>
        </p:nvPicPr>
        <p:blipFill>
          <a:blip r:embed="rId4" cstate="print"/>
          <a:srcRect/>
          <a:stretch>
            <a:fillRect/>
          </a:stretch>
        </p:blipFill>
        <p:spPr>
          <a:xfrm>
            <a:off x="5334000" y="838200"/>
            <a:ext cx="3419475" cy="4576763"/>
          </a:xfrm>
          <a:noFill/>
          <a:ln w="57150">
            <a:solidFill>
              <a:srgbClr val="CA3641"/>
            </a:solidFill>
          </a:ln>
        </p:spPr>
      </p:pic>
      <p:pic>
        <p:nvPicPr>
          <p:cNvPr id="164878" name="Picture 14" descr="MAURITIUS ML341"/>
          <p:cNvPicPr>
            <a:picLocks noChangeAspect="1" noChangeArrowheads="1"/>
          </p:cNvPicPr>
          <p:nvPr>
            <p:ph sz="quarter" idx="3"/>
          </p:nvPr>
        </p:nvPicPr>
        <p:blipFill>
          <a:blip r:embed="rId5" cstate="print"/>
          <a:srcRect/>
          <a:stretch>
            <a:fillRect/>
          </a:stretch>
        </p:blipFill>
        <p:spPr>
          <a:xfrm>
            <a:off x="990600" y="3886200"/>
            <a:ext cx="3640138" cy="2187575"/>
          </a:xfrm>
          <a:noFill/>
          <a:ln w="57150">
            <a:solidFill>
              <a:srgbClr val="CA3641"/>
            </a:solidFill>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sz="4000"/>
              <a:t>Archbishop Leen wrote to Dublin:</a:t>
            </a:r>
          </a:p>
        </p:txBody>
      </p:sp>
      <p:sp>
        <p:nvSpPr>
          <p:cNvPr id="168963" name="Rectangle 3"/>
          <p:cNvSpPr>
            <a:spLocks noGrp="1" noChangeArrowheads="1"/>
          </p:cNvSpPr>
          <p:nvPr>
            <p:ph type="body" idx="1"/>
          </p:nvPr>
        </p:nvSpPr>
        <p:spPr/>
        <p:txBody>
          <a:bodyPr/>
          <a:lstStyle/>
          <a:p>
            <a:pPr>
              <a:buFontTx/>
              <a:buNone/>
            </a:pPr>
            <a:r>
              <a:rPr lang="en-US" sz="2800" dirty="0">
                <a:latin typeface="Bickley Script" pitchFamily="66" charset="0"/>
              </a:rPr>
              <a:t>   </a:t>
            </a:r>
            <a:r>
              <a:rPr lang="en-US" sz="2800" b="1" dirty="0">
                <a:latin typeface="Bickley Script" pitchFamily="66" charset="0"/>
              </a:rPr>
              <a:t>“Your thanking me for having welcomed your envoy seems to me like offering somebody Ł1,000 and thanking him for accepting the present.  All the gratitude should be on our side.  I am ever so happy to see the Legion started here.  Miss Quinn has succeeded in putting it on a solid foundation.  She has the gift of quiet and effective organization.  Miss Quinn is about to leave for Africa; her courage is unabated.”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Nyasaland</a:t>
            </a:r>
          </a:p>
        </p:txBody>
      </p:sp>
      <p:sp>
        <p:nvSpPr>
          <p:cNvPr id="169987" name="Rectangle 3"/>
          <p:cNvSpPr>
            <a:spLocks noGrp="1" noChangeArrowheads="1"/>
          </p:cNvSpPr>
          <p:nvPr>
            <p:ph type="body" idx="1"/>
          </p:nvPr>
        </p:nvSpPr>
        <p:spPr/>
        <p:txBody>
          <a:bodyPr/>
          <a:lstStyle/>
          <a:p>
            <a:r>
              <a:rPr lang="en-US"/>
              <a:t>Edel initially started 7 praesidia including a seminary praesidium</a:t>
            </a:r>
          </a:p>
          <a:p>
            <a:r>
              <a:rPr lang="en-US"/>
              <a:t>The tessera is translated into Chinanja</a:t>
            </a:r>
          </a:p>
          <a:p>
            <a:r>
              <a:rPr lang="en-US"/>
              <a:t>Soon a curia was formed with 8 senior and 2 junior praesidia</a:t>
            </a:r>
          </a:p>
          <a:p>
            <a:r>
              <a:rPr lang="en-US"/>
              <a:t>Later, two curia and a leper praesidium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9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9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a:t>Death?</a:t>
            </a:r>
          </a:p>
        </p:txBody>
      </p:sp>
      <p:sp>
        <p:nvSpPr>
          <p:cNvPr id="171011" name="Rectangle 3"/>
          <p:cNvSpPr>
            <a:spLocks noGrp="1" noChangeArrowheads="1"/>
          </p:cNvSpPr>
          <p:nvPr>
            <p:ph type="body" idx="1"/>
          </p:nvPr>
        </p:nvSpPr>
        <p:spPr/>
        <p:txBody>
          <a:bodyPr/>
          <a:lstStyle/>
          <a:p>
            <a:r>
              <a:rPr lang="en-US"/>
              <a:t>A rumor of Edel’s death spread through the area</a:t>
            </a:r>
          </a:p>
          <a:p>
            <a:r>
              <a:rPr lang="en-US"/>
              <a:t>Masses were said for the repose of her soul</a:t>
            </a:r>
          </a:p>
          <a:p>
            <a:r>
              <a:rPr lang="en-US"/>
              <a:t>Dublin received letters of condolence</a:t>
            </a:r>
          </a:p>
          <a:p>
            <a:r>
              <a:rPr lang="en-US"/>
              <a:t>Edel wrote:  </a:t>
            </a:r>
            <a:r>
              <a:rPr lang="en-US" sz="4000" b="1">
                <a:latin typeface="Bickley Script" pitchFamily="66" charset="0"/>
              </a:rPr>
              <a:t>“Several priests wrote me since, congratulating me on the Resurrection.”</a:t>
            </a:r>
            <a:endParaRPr lang="en-US" sz="4000"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Third Bout with Illness</a:t>
            </a:r>
          </a:p>
        </p:txBody>
      </p:sp>
      <p:sp>
        <p:nvSpPr>
          <p:cNvPr id="173059" name="Rectangle 3"/>
          <p:cNvSpPr>
            <a:spLocks noGrp="1" noChangeArrowheads="1"/>
          </p:cNvSpPr>
          <p:nvPr>
            <p:ph type="body" sz="half" idx="1"/>
          </p:nvPr>
        </p:nvSpPr>
        <p:spPr/>
        <p:txBody>
          <a:bodyPr/>
          <a:lstStyle/>
          <a:p>
            <a:pPr>
              <a:lnSpc>
                <a:spcPct val="90000"/>
              </a:lnSpc>
            </a:pPr>
            <a:r>
              <a:rPr lang="en-US" sz="2800"/>
              <a:t>In January 1941, Edel came down with dysentery and malaria.</a:t>
            </a:r>
          </a:p>
          <a:p>
            <a:pPr>
              <a:lnSpc>
                <a:spcPct val="90000"/>
              </a:lnSpc>
            </a:pPr>
            <a:r>
              <a:rPr lang="en-US" sz="2800"/>
              <a:t>Although she was very weak, she traveled to Shir</a:t>
            </a:r>
            <a:r>
              <a:rPr lang="en-US" sz="2800">
                <a:cs typeface="Arial" charset="0"/>
              </a:rPr>
              <a:t>é to establish a curia.</a:t>
            </a:r>
          </a:p>
          <a:p>
            <a:pPr>
              <a:lnSpc>
                <a:spcPct val="90000"/>
              </a:lnSpc>
            </a:pPr>
            <a:r>
              <a:rPr lang="en-US" sz="2800">
                <a:cs typeface="Arial" charset="0"/>
              </a:rPr>
              <a:t>Her weight dropped to 75 pounds.</a:t>
            </a:r>
          </a:p>
          <a:p>
            <a:pPr>
              <a:lnSpc>
                <a:spcPct val="90000"/>
              </a:lnSpc>
            </a:pPr>
            <a:endParaRPr lang="en-US" sz="2800">
              <a:cs typeface="Arial" charset="0"/>
            </a:endParaRPr>
          </a:p>
        </p:txBody>
      </p:sp>
      <p:pic>
        <p:nvPicPr>
          <p:cNvPr id="173061" name="Picture 5" descr="EQ NYASSALAND"/>
          <p:cNvPicPr>
            <a:picLocks noChangeAspect="1" noChangeArrowheads="1"/>
          </p:cNvPicPr>
          <p:nvPr>
            <p:ph sz="half" idx="2"/>
          </p:nvPr>
        </p:nvPicPr>
        <p:blipFill>
          <a:blip r:embed="rId3" cstate="print">
            <a:lum contrast="-4000"/>
          </a:blip>
          <a:srcRect/>
          <a:stretch>
            <a:fillRect/>
          </a:stretch>
        </p:blipFill>
        <p:spPr>
          <a:xfrm>
            <a:off x="5257800" y="1371600"/>
            <a:ext cx="3098800" cy="4575175"/>
          </a:xfrm>
          <a:noFill/>
          <a:ln w="57150">
            <a:solidFill>
              <a:srgbClr val="969696"/>
            </a:solid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t>Ruby Roberts</a:t>
            </a:r>
          </a:p>
        </p:txBody>
      </p:sp>
      <p:sp>
        <p:nvSpPr>
          <p:cNvPr id="176133" name="Rectangle 5"/>
          <p:cNvSpPr>
            <a:spLocks noGrp="1" noChangeArrowheads="1"/>
          </p:cNvSpPr>
          <p:nvPr>
            <p:ph type="body" sz="half" idx="2"/>
          </p:nvPr>
        </p:nvSpPr>
        <p:spPr/>
        <p:txBody>
          <a:bodyPr/>
          <a:lstStyle/>
          <a:p>
            <a:pPr>
              <a:lnSpc>
                <a:spcPct val="90000"/>
              </a:lnSpc>
            </a:pPr>
            <a:r>
              <a:rPr lang="en-US" sz="2800"/>
              <a:t>Dublin sent a telegram to Ruby Roberts, envoy to South Africa</a:t>
            </a:r>
          </a:p>
          <a:p>
            <a:pPr>
              <a:lnSpc>
                <a:spcPct val="90000"/>
              </a:lnSpc>
            </a:pPr>
            <a:r>
              <a:rPr lang="en-US" sz="2800"/>
              <a:t>Ruby took Edel to Johannesburg</a:t>
            </a:r>
          </a:p>
          <a:p>
            <a:pPr>
              <a:lnSpc>
                <a:spcPct val="90000"/>
              </a:lnSpc>
            </a:pPr>
            <a:r>
              <a:rPr lang="en-US" sz="2800"/>
              <a:t>Edel was admitted to a government-run sanatorium named Springkell for tuberculosis treatment</a:t>
            </a:r>
          </a:p>
        </p:txBody>
      </p:sp>
      <p:pic>
        <p:nvPicPr>
          <p:cNvPr id="176134" name="Picture 6" descr="DC26"/>
          <p:cNvPicPr>
            <a:picLocks noChangeAspect="1" noChangeArrowheads="1"/>
          </p:cNvPicPr>
          <p:nvPr>
            <p:ph sz="half" idx="1"/>
          </p:nvPr>
        </p:nvPicPr>
        <p:blipFill>
          <a:blip r:embed="rId3" cstate="print"/>
          <a:srcRect/>
          <a:stretch>
            <a:fillRect/>
          </a:stretch>
        </p:blipFill>
        <p:spPr>
          <a:xfrm>
            <a:off x="1143000" y="1676400"/>
            <a:ext cx="3025775" cy="4570413"/>
          </a:xfrm>
          <a:noFill/>
          <a:ln w="76200">
            <a:solidFill>
              <a:srgbClr val="0000FF"/>
            </a:solid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type="title"/>
          </p:nvPr>
        </p:nvSpPr>
        <p:spPr/>
        <p:txBody>
          <a:bodyPr/>
          <a:lstStyle/>
          <a:p>
            <a:r>
              <a:rPr lang="en-US"/>
              <a:t>Umlamli</a:t>
            </a:r>
          </a:p>
        </p:txBody>
      </p:sp>
      <p:pic>
        <p:nvPicPr>
          <p:cNvPr id="179207" name="Picture 7" descr="DC24"/>
          <p:cNvPicPr>
            <a:picLocks noChangeAspect="1" noChangeArrowheads="1"/>
          </p:cNvPicPr>
          <p:nvPr>
            <p:ph sz="half" idx="1"/>
          </p:nvPr>
        </p:nvPicPr>
        <p:blipFill>
          <a:blip r:embed="rId3" cstate="print"/>
          <a:srcRect/>
          <a:stretch>
            <a:fillRect/>
          </a:stretch>
        </p:blipFill>
        <p:spPr>
          <a:xfrm>
            <a:off x="838200" y="1295400"/>
            <a:ext cx="2916238" cy="4573588"/>
          </a:xfrm>
          <a:noFill/>
          <a:ln w="57150">
            <a:solidFill>
              <a:srgbClr val="0000FF"/>
            </a:solidFill>
          </a:ln>
        </p:spPr>
      </p:pic>
      <p:pic>
        <p:nvPicPr>
          <p:cNvPr id="179208" name="Picture 8" descr="DC25"/>
          <p:cNvPicPr>
            <a:picLocks noChangeAspect="1" noChangeArrowheads="1"/>
          </p:cNvPicPr>
          <p:nvPr>
            <p:ph sz="half" idx="2"/>
          </p:nvPr>
        </p:nvPicPr>
        <p:blipFill>
          <a:blip r:embed="rId4" cstate="print"/>
          <a:srcRect/>
          <a:stretch>
            <a:fillRect/>
          </a:stretch>
        </p:blipFill>
        <p:spPr>
          <a:xfrm>
            <a:off x="4038600" y="1828800"/>
            <a:ext cx="4854575" cy="3198813"/>
          </a:xfrm>
          <a:noFill/>
          <a:ln w="57150">
            <a:solidFill>
              <a:srgbClr val="0000FF"/>
            </a:solid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US"/>
              <a:t>Blessed Louis Marie de Montfort</a:t>
            </a:r>
          </a:p>
        </p:txBody>
      </p:sp>
      <p:sp>
        <p:nvSpPr>
          <p:cNvPr id="182277" name="Rectangle 5"/>
          <p:cNvSpPr>
            <a:spLocks noGrp="1" noChangeArrowheads="1"/>
          </p:cNvSpPr>
          <p:nvPr>
            <p:ph type="body" sz="half" idx="2"/>
          </p:nvPr>
        </p:nvSpPr>
        <p:spPr/>
        <p:txBody>
          <a:bodyPr/>
          <a:lstStyle/>
          <a:p>
            <a:pPr>
              <a:lnSpc>
                <a:spcPct val="80000"/>
              </a:lnSpc>
              <a:buFontTx/>
              <a:buNone/>
            </a:pPr>
            <a:r>
              <a:rPr lang="en-US" sz="1800"/>
              <a:t>     On page 1 of the March 1942 issue of Maria Legionis, we read:  “This moment, when the Canonization of Blessed Grignion de Montfort has reached final stages, is opportune for asking that every Legionary will make a Novena to him for the vital intention that Edel Quinn, our Envoy to Central Africa, be given sufficient health to enable her to resume her mission....We are sure that if Legionaries unite at this notable juncture to ask the Blessed Grignion de Montfort for this favour so near to their hearts, and so necessary for the Legion and for Africa, he will secure it for them.”</a:t>
            </a:r>
          </a:p>
        </p:txBody>
      </p:sp>
      <p:pic>
        <p:nvPicPr>
          <p:cNvPr id="182278" name="Picture 6" descr="ML 342 PAGE 1"/>
          <p:cNvPicPr>
            <a:picLocks noChangeAspect="1" noChangeArrowheads="1"/>
          </p:cNvPicPr>
          <p:nvPr>
            <p:ph sz="half" idx="1"/>
          </p:nvPr>
        </p:nvPicPr>
        <p:blipFill>
          <a:blip r:embed="rId3" cstate="print"/>
          <a:srcRect/>
          <a:stretch>
            <a:fillRect/>
          </a:stretch>
        </p:blipFill>
        <p:spPr>
          <a:xfrm>
            <a:off x="787400" y="1600200"/>
            <a:ext cx="3378200" cy="4525963"/>
          </a:xfrm>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Result</a:t>
            </a:r>
          </a:p>
        </p:txBody>
      </p:sp>
      <p:sp>
        <p:nvSpPr>
          <p:cNvPr id="184323" name="Rectangle 3"/>
          <p:cNvSpPr>
            <a:spLocks noGrp="1" noChangeArrowheads="1"/>
          </p:cNvSpPr>
          <p:nvPr>
            <p:ph type="body" idx="1"/>
          </p:nvPr>
        </p:nvSpPr>
        <p:spPr/>
        <p:txBody>
          <a:bodyPr/>
          <a:lstStyle/>
          <a:p>
            <a:pPr algn="ctr">
              <a:lnSpc>
                <a:spcPct val="90000"/>
              </a:lnSpc>
              <a:buFontTx/>
              <a:buNone/>
            </a:pPr>
            <a:r>
              <a:rPr lang="en-US"/>
              <a:t>    </a:t>
            </a:r>
            <a:r>
              <a:rPr lang="en-US">
                <a:latin typeface="Old English Text MT" pitchFamily="66" charset="0"/>
              </a:rPr>
              <a:t>Maria Legionis</a:t>
            </a:r>
            <a:r>
              <a:rPr lang="en-US"/>
              <a:t>, December 1942:</a:t>
            </a:r>
          </a:p>
          <a:p>
            <a:pPr algn="ctr">
              <a:lnSpc>
                <a:spcPct val="90000"/>
              </a:lnSpc>
              <a:buFontTx/>
              <a:buNone/>
            </a:pPr>
            <a:endParaRPr lang="en-US"/>
          </a:p>
          <a:p>
            <a:pPr algn="ctr">
              <a:lnSpc>
                <a:spcPct val="90000"/>
              </a:lnSpc>
              <a:buFontTx/>
              <a:buNone/>
            </a:pPr>
            <a:r>
              <a:rPr lang="en-US"/>
              <a:t>“STOP PRESS</a:t>
            </a:r>
          </a:p>
          <a:p>
            <a:pPr algn="ctr">
              <a:lnSpc>
                <a:spcPct val="90000"/>
              </a:lnSpc>
              <a:buFontTx/>
              <a:buNone/>
            </a:pPr>
            <a:r>
              <a:rPr lang="en-US"/>
              <a:t>A little while ago we heard that Edel Quinn had uprisen from bed and was setting off for her former envoy district in Central Africa....We are led to wonder if we are not looking on at that response to prayer for which we have been hoping.”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Edel was baptized on </a:t>
            </a:r>
            <a:br>
              <a:rPr lang="en-US" sz="4000"/>
            </a:br>
            <a:r>
              <a:rPr lang="en-US" sz="4000"/>
              <a:t>Sept. 18, 1907 in Castlemagner</a:t>
            </a:r>
          </a:p>
        </p:txBody>
      </p:sp>
      <p:pic>
        <p:nvPicPr>
          <p:cNvPr id="19463" name="Picture 7" descr="baptismal church"/>
          <p:cNvPicPr>
            <a:picLocks noChangeAspect="1" noChangeArrowheads="1"/>
          </p:cNvPicPr>
          <p:nvPr>
            <p:ph sz="quarter" idx="1"/>
          </p:nvPr>
        </p:nvPicPr>
        <p:blipFill>
          <a:blip r:embed="rId3" cstate="print"/>
          <a:srcRect/>
          <a:stretch>
            <a:fillRect/>
          </a:stretch>
        </p:blipFill>
        <p:spPr>
          <a:xfrm>
            <a:off x="1019175" y="1600200"/>
            <a:ext cx="2914650" cy="2185988"/>
          </a:xfrm>
          <a:noFill/>
          <a:ln w="57150">
            <a:solidFill>
              <a:srgbClr val="339966"/>
            </a:solidFill>
          </a:ln>
        </p:spPr>
      </p:pic>
      <p:pic>
        <p:nvPicPr>
          <p:cNvPr id="19464" name="Picture 8" descr="baptismal font"/>
          <p:cNvPicPr>
            <a:picLocks noChangeAspect="1" noChangeArrowheads="1"/>
          </p:cNvPicPr>
          <p:nvPr>
            <p:ph sz="half" idx="3"/>
          </p:nvPr>
        </p:nvPicPr>
        <p:blipFill>
          <a:blip r:embed="rId4" cstate="print"/>
          <a:srcRect/>
          <a:stretch>
            <a:fillRect/>
          </a:stretch>
        </p:blipFill>
        <p:spPr>
          <a:xfrm>
            <a:off x="4970463" y="1600200"/>
            <a:ext cx="3394075" cy="4525963"/>
          </a:xfrm>
          <a:noFill/>
          <a:ln w="57150">
            <a:solidFill>
              <a:srgbClr val="339966"/>
            </a:solidFill>
          </a:ln>
        </p:spPr>
      </p:pic>
      <p:pic>
        <p:nvPicPr>
          <p:cNvPr id="19465" name="Picture 9" descr="priest who baptized eq"/>
          <p:cNvPicPr>
            <a:picLocks noChangeAspect="1" noChangeArrowheads="1"/>
          </p:cNvPicPr>
          <p:nvPr>
            <p:ph sz="quarter" idx="2"/>
          </p:nvPr>
        </p:nvPicPr>
        <p:blipFill>
          <a:blip r:embed="rId5" cstate="print"/>
          <a:srcRect/>
          <a:stretch>
            <a:fillRect/>
          </a:stretch>
        </p:blipFill>
        <p:spPr>
          <a:xfrm>
            <a:off x="1600200" y="4191000"/>
            <a:ext cx="1641475" cy="2187575"/>
          </a:xfrm>
          <a:noFill/>
          <a:ln w="57150">
            <a:solidFill>
              <a:srgbClr val="339966"/>
            </a:solidFill>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Back in Nairobi</a:t>
            </a:r>
          </a:p>
        </p:txBody>
      </p:sp>
      <p:sp>
        <p:nvSpPr>
          <p:cNvPr id="191491" name="Rectangle 3"/>
          <p:cNvSpPr>
            <a:spLocks noGrp="1" noChangeArrowheads="1"/>
          </p:cNvSpPr>
          <p:nvPr>
            <p:ph type="body" idx="1"/>
          </p:nvPr>
        </p:nvSpPr>
        <p:spPr/>
        <p:txBody>
          <a:bodyPr/>
          <a:lstStyle/>
          <a:p>
            <a:pPr algn="ctr">
              <a:lnSpc>
                <a:spcPct val="80000"/>
              </a:lnSpc>
              <a:buFontTx/>
              <a:buNone/>
            </a:pPr>
            <a:r>
              <a:rPr lang="en-US" sz="2800" dirty="0"/>
              <a:t>A missionary priest wrote to Dublin:</a:t>
            </a:r>
          </a:p>
          <a:p>
            <a:pPr>
              <a:lnSpc>
                <a:spcPct val="80000"/>
              </a:lnSpc>
              <a:buFontTx/>
              <a:buNone/>
            </a:pPr>
            <a:r>
              <a:rPr lang="en-US" sz="2800" b="1" dirty="0">
                <a:latin typeface="Bickley Script" pitchFamily="66" charset="0"/>
              </a:rPr>
              <a:t>	</a:t>
            </a:r>
          </a:p>
          <a:p>
            <a:pPr>
              <a:lnSpc>
                <a:spcPct val="80000"/>
              </a:lnSpc>
              <a:buFontTx/>
              <a:buNone/>
            </a:pPr>
            <a:r>
              <a:rPr lang="en-US" sz="2800" b="1" dirty="0">
                <a:latin typeface="Bickley Script" pitchFamily="66" charset="0"/>
              </a:rPr>
              <a:t>		</a:t>
            </a:r>
            <a:r>
              <a:rPr lang="en-US" b="1" dirty="0">
                <a:latin typeface="Bickley Script" pitchFamily="66" charset="0"/>
              </a:rPr>
              <a:t>“Miss Edel Quinn, the Legion Envoy to Central Africa, is back with us again.  Last we heard of her she was near death’s door down South, and then she comes by plane, as lively and full of beans as ever.  Extension work has gone off with a bang since her arrival.  All are glad to have her here again. . .”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50" name="Picture 6" descr="NAIROBI ACIES 1942 ML1242A"/>
          <p:cNvPicPr>
            <a:picLocks noChangeAspect="1" noChangeArrowheads="1"/>
          </p:cNvPicPr>
          <p:nvPr>
            <p:ph sz="quarter" idx="1"/>
          </p:nvPr>
        </p:nvPicPr>
        <p:blipFill>
          <a:blip r:embed="rId3" cstate="print"/>
          <a:srcRect/>
          <a:stretch>
            <a:fillRect/>
          </a:stretch>
        </p:blipFill>
        <p:spPr>
          <a:xfrm>
            <a:off x="457200" y="990600"/>
            <a:ext cx="3829050" cy="2185988"/>
          </a:xfrm>
          <a:noFill/>
          <a:ln w="57150">
            <a:solidFill>
              <a:srgbClr val="FF0000"/>
            </a:solidFill>
          </a:ln>
        </p:spPr>
      </p:pic>
      <p:pic>
        <p:nvPicPr>
          <p:cNvPr id="185351" name="Picture 7" descr="NAIROBI ACIES 1942 ML1242B"/>
          <p:cNvPicPr>
            <a:picLocks noChangeAspect="1" noChangeArrowheads="1"/>
          </p:cNvPicPr>
          <p:nvPr>
            <p:ph sz="quarter" idx="2"/>
          </p:nvPr>
        </p:nvPicPr>
        <p:blipFill>
          <a:blip r:embed="rId4" cstate="print"/>
          <a:srcRect/>
          <a:stretch>
            <a:fillRect/>
          </a:stretch>
        </p:blipFill>
        <p:spPr>
          <a:xfrm>
            <a:off x="381000" y="3810000"/>
            <a:ext cx="4038600" cy="1911350"/>
          </a:xfrm>
          <a:noFill/>
          <a:ln w="57150">
            <a:solidFill>
              <a:srgbClr val="FF0000"/>
            </a:solidFill>
          </a:ln>
        </p:spPr>
      </p:pic>
      <p:sp>
        <p:nvSpPr>
          <p:cNvPr id="185352" name="Rectangle 8"/>
          <p:cNvSpPr>
            <a:spLocks noGrp="1" noChangeArrowheads="1"/>
          </p:cNvSpPr>
          <p:nvPr>
            <p:ph type="body" sz="half" idx="3"/>
          </p:nvPr>
        </p:nvSpPr>
        <p:spPr>
          <a:xfrm>
            <a:off x="4648200" y="1066800"/>
            <a:ext cx="4038600" cy="5059363"/>
          </a:xfrm>
        </p:spPr>
        <p:txBody>
          <a:bodyPr/>
          <a:lstStyle/>
          <a:p>
            <a:r>
              <a:rPr lang="en-US" sz="2800"/>
              <a:t>The Acies in Nairobi was attended by 15 spiritual directors and 350 active legionaries</a:t>
            </a:r>
          </a:p>
          <a:p>
            <a:r>
              <a:rPr lang="en-US" sz="2800"/>
              <a:t>Bishop Heffernan presided</a:t>
            </a:r>
          </a:p>
          <a:p>
            <a:r>
              <a:rPr lang="en-US" sz="2800"/>
              <a:t>Sermons were preached in Kiswahili and English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ML 645 LAST PIC SENT"/>
          <p:cNvPicPr>
            <a:picLocks noChangeAspect="1" noChangeArrowheads="1"/>
          </p:cNvPicPr>
          <p:nvPr>
            <p:ph sz="half" idx="1"/>
          </p:nvPr>
        </p:nvPicPr>
        <p:blipFill>
          <a:blip r:embed="rId3" cstate="print"/>
          <a:srcRect/>
          <a:stretch>
            <a:fillRect/>
          </a:stretch>
        </p:blipFill>
        <p:spPr>
          <a:xfrm>
            <a:off x="1600200" y="381000"/>
            <a:ext cx="5630863" cy="3581400"/>
          </a:xfrm>
          <a:noFill/>
          <a:ln w="76200">
            <a:solidFill>
              <a:srgbClr val="FF0000"/>
            </a:solidFill>
          </a:ln>
        </p:spPr>
      </p:pic>
      <p:sp>
        <p:nvSpPr>
          <p:cNvPr id="188425" name="Rectangle 9"/>
          <p:cNvSpPr>
            <a:spLocks noGrp="1" noChangeArrowheads="1"/>
          </p:cNvSpPr>
          <p:nvPr>
            <p:ph type="body" sz="half" idx="2"/>
          </p:nvPr>
        </p:nvSpPr>
        <p:spPr>
          <a:xfrm>
            <a:off x="457200" y="4191000"/>
            <a:ext cx="8229600" cy="1935163"/>
          </a:xfrm>
        </p:spPr>
        <p:txBody>
          <a:bodyPr/>
          <a:lstStyle/>
          <a:p>
            <a:pPr algn="ctr">
              <a:buFontTx/>
              <a:buNone/>
            </a:pPr>
            <a:r>
              <a:rPr lang="en-US" sz="2800"/>
              <a:t>A new army praesidium was formed.</a:t>
            </a:r>
          </a:p>
          <a:p>
            <a:pPr algn="ctr">
              <a:buFontTx/>
              <a:buNone/>
            </a:pPr>
            <a:r>
              <a:rPr lang="en-US" sz="2800"/>
              <a:t>(This was the last photo sent by Edel Quinn to Concilium.)</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Fourth Bout with Illness</a:t>
            </a:r>
          </a:p>
        </p:txBody>
      </p:sp>
      <p:sp>
        <p:nvSpPr>
          <p:cNvPr id="193541" name="Rectangle 5"/>
          <p:cNvSpPr>
            <a:spLocks noGrp="1" noChangeArrowheads="1"/>
          </p:cNvSpPr>
          <p:nvPr>
            <p:ph type="body" sz="half" idx="2"/>
          </p:nvPr>
        </p:nvSpPr>
        <p:spPr/>
        <p:txBody>
          <a:bodyPr/>
          <a:lstStyle/>
          <a:p>
            <a:r>
              <a:rPr lang="en-US" sz="2800"/>
              <a:t>Edel came down with malaria again in February</a:t>
            </a:r>
          </a:p>
          <a:p>
            <a:r>
              <a:rPr lang="en-US" sz="2800"/>
              <a:t>Bishop Heffernan arranged for Edel to be able to live inside the enclosure of the Carmelite community</a:t>
            </a:r>
          </a:p>
        </p:txBody>
      </p:sp>
      <p:pic>
        <p:nvPicPr>
          <p:cNvPr id="193542" name="Picture 6" descr="DC29"/>
          <p:cNvPicPr>
            <a:picLocks noChangeAspect="1" noChangeArrowheads="1"/>
          </p:cNvPicPr>
          <p:nvPr>
            <p:ph sz="half" idx="1"/>
          </p:nvPr>
        </p:nvPicPr>
        <p:blipFill>
          <a:blip r:embed="rId3" cstate="print"/>
          <a:srcRect/>
          <a:stretch>
            <a:fillRect/>
          </a:stretch>
        </p:blipFill>
        <p:spPr>
          <a:xfrm>
            <a:off x="838200" y="1447800"/>
            <a:ext cx="2889250" cy="4573588"/>
          </a:xfrm>
          <a:noFill/>
          <a:ln w="76200">
            <a:solidFill>
              <a:schemeClr val="bg1"/>
            </a:solidFill>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Continued Work</a:t>
            </a:r>
          </a:p>
        </p:txBody>
      </p:sp>
      <p:sp>
        <p:nvSpPr>
          <p:cNvPr id="196614" name="Rectangle 6"/>
          <p:cNvSpPr>
            <a:spLocks noGrp="1" noChangeArrowheads="1"/>
          </p:cNvSpPr>
          <p:nvPr>
            <p:ph type="body" sz="half" idx="3"/>
          </p:nvPr>
        </p:nvSpPr>
        <p:spPr/>
        <p:txBody>
          <a:bodyPr/>
          <a:lstStyle/>
          <a:p>
            <a:r>
              <a:rPr lang="en-US" sz="2800"/>
              <a:t>Letters</a:t>
            </a:r>
          </a:p>
          <a:p>
            <a:r>
              <a:rPr lang="en-US" sz="2800"/>
              <a:t>Visits to curiae and praesidia</a:t>
            </a:r>
          </a:p>
          <a:p>
            <a:r>
              <a:rPr lang="en-US" sz="2800"/>
              <a:t>Comitium in Nairobi</a:t>
            </a:r>
          </a:p>
          <a:p>
            <a:r>
              <a:rPr lang="en-US" sz="2800"/>
              <a:t>Curiae in Kilimanjaro</a:t>
            </a:r>
          </a:p>
          <a:p>
            <a:r>
              <a:rPr lang="en-US" sz="2800"/>
              <a:t>Curia and Comitium in Nyeri</a:t>
            </a:r>
          </a:p>
          <a:p>
            <a:r>
              <a:rPr lang="en-US" sz="2800"/>
              <a:t>First one-day retreat for male legionaries</a:t>
            </a:r>
          </a:p>
        </p:txBody>
      </p:sp>
      <p:pic>
        <p:nvPicPr>
          <p:cNvPr id="196615" name="Picture 7" descr="DC28"/>
          <p:cNvPicPr>
            <a:picLocks noChangeAspect="1" noChangeArrowheads="1"/>
          </p:cNvPicPr>
          <p:nvPr>
            <p:ph sz="quarter" idx="1"/>
          </p:nvPr>
        </p:nvPicPr>
        <p:blipFill>
          <a:blip r:embed="rId3" cstate="print"/>
          <a:srcRect/>
          <a:stretch>
            <a:fillRect/>
          </a:stretch>
        </p:blipFill>
        <p:spPr>
          <a:xfrm>
            <a:off x="609600" y="1371600"/>
            <a:ext cx="3913188" cy="2743200"/>
          </a:xfrm>
          <a:noFill/>
          <a:ln w="57150">
            <a:solidFill>
              <a:srgbClr val="FF0000"/>
            </a:solidFill>
          </a:ln>
        </p:spPr>
      </p:pic>
      <p:pic>
        <p:nvPicPr>
          <p:cNvPr id="196616" name="Picture 8" descr="ML 1044 PRAES"/>
          <p:cNvPicPr>
            <a:picLocks noChangeAspect="1" noChangeArrowheads="1"/>
          </p:cNvPicPr>
          <p:nvPr>
            <p:ph sz="quarter" idx="2"/>
          </p:nvPr>
        </p:nvPicPr>
        <p:blipFill>
          <a:blip r:embed="rId4" cstate="print"/>
          <a:srcRect/>
          <a:stretch>
            <a:fillRect/>
          </a:stretch>
        </p:blipFill>
        <p:spPr>
          <a:xfrm>
            <a:off x="990600" y="4343400"/>
            <a:ext cx="2789238" cy="2187575"/>
          </a:xfrm>
          <a:noFill/>
          <a:ln w="57150">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6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6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6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6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6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t>Final Bout with Illness</a:t>
            </a:r>
          </a:p>
        </p:txBody>
      </p:sp>
      <p:sp>
        <p:nvSpPr>
          <p:cNvPr id="198660" name="Rectangle 4"/>
          <p:cNvSpPr>
            <a:spLocks noGrp="1" noChangeArrowheads="1"/>
          </p:cNvSpPr>
          <p:nvPr>
            <p:ph type="body" sz="half" idx="1"/>
          </p:nvPr>
        </p:nvSpPr>
        <p:spPr/>
        <p:txBody>
          <a:bodyPr/>
          <a:lstStyle/>
          <a:p>
            <a:pPr>
              <a:lnSpc>
                <a:spcPct val="90000"/>
              </a:lnSpc>
            </a:pPr>
            <a:r>
              <a:rPr lang="en-US" sz="2800"/>
              <a:t>Edel formed a Curia in Kisumu</a:t>
            </a:r>
          </a:p>
          <a:p>
            <a:pPr>
              <a:lnSpc>
                <a:spcPct val="90000"/>
              </a:lnSpc>
            </a:pPr>
            <a:r>
              <a:rPr lang="en-US" sz="2800"/>
              <a:t>She was too weak to establish the one in Kakamega</a:t>
            </a:r>
          </a:p>
          <a:p>
            <a:pPr>
              <a:lnSpc>
                <a:spcPct val="90000"/>
              </a:lnSpc>
            </a:pPr>
            <a:r>
              <a:rPr lang="en-US" sz="2800"/>
              <a:t>She asked Sr. Dickson, president of the Nairobi Comitium to take her place there</a:t>
            </a:r>
          </a:p>
        </p:txBody>
      </p:sp>
      <p:pic>
        <p:nvPicPr>
          <p:cNvPr id="198662" name="Picture 6" descr="ML 947 NEW WOMAN"/>
          <p:cNvPicPr>
            <a:picLocks noChangeAspect="1" noChangeArrowheads="1"/>
          </p:cNvPicPr>
          <p:nvPr>
            <p:ph sz="half" idx="2"/>
          </p:nvPr>
        </p:nvPicPr>
        <p:blipFill>
          <a:blip r:embed="rId3" cstate="print"/>
          <a:srcRect/>
          <a:stretch>
            <a:fillRect/>
          </a:stretch>
        </p:blipFill>
        <p:spPr>
          <a:xfrm>
            <a:off x="5867400" y="1981200"/>
            <a:ext cx="2130425" cy="3656013"/>
          </a:xfrm>
          <a:noFill/>
          <a:ln w="76200">
            <a:solidFill>
              <a:srgbClr val="0000FF"/>
            </a:solid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“Death of a Heroine”</a:t>
            </a:r>
          </a:p>
        </p:txBody>
      </p:sp>
      <p:sp>
        <p:nvSpPr>
          <p:cNvPr id="200710" name="Rectangle 6"/>
          <p:cNvSpPr>
            <a:spLocks noGrp="1" noChangeArrowheads="1"/>
          </p:cNvSpPr>
          <p:nvPr>
            <p:ph type="body" sz="half" idx="3"/>
          </p:nvPr>
        </p:nvSpPr>
        <p:spPr/>
        <p:txBody>
          <a:bodyPr/>
          <a:lstStyle/>
          <a:p>
            <a:pPr>
              <a:lnSpc>
                <a:spcPct val="90000"/>
              </a:lnSpc>
              <a:buFontTx/>
              <a:buNone/>
            </a:pPr>
            <a:r>
              <a:rPr lang="en-US" sz="2800"/>
              <a:t>In April 1944 Edel returned to Nairobi more dead than alive, hardly able to walk.</a:t>
            </a:r>
          </a:p>
          <a:p>
            <a:pPr>
              <a:lnSpc>
                <a:spcPct val="90000"/>
              </a:lnSpc>
              <a:buFontTx/>
              <a:buNone/>
            </a:pPr>
            <a:r>
              <a:rPr lang="en-US" sz="2800"/>
              <a:t>She was confined to the summer house in the garden.</a:t>
            </a:r>
          </a:p>
          <a:p>
            <a:pPr>
              <a:lnSpc>
                <a:spcPct val="90000"/>
              </a:lnSpc>
              <a:buFontTx/>
              <a:buNone/>
            </a:pPr>
            <a:r>
              <a:rPr lang="en-US" sz="2800"/>
              <a:t>It was here that she was found unconscious on the evening of May 12, 1944.</a:t>
            </a:r>
          </a:p>
        </p:txBody>
      </p:sp>
      <p:pic>
        <p:nvPicPr>
          <p:cNvPr id="200711" name="Picture 7" descr="DC30"/>
          <p:cNvPicPr>
            <a:picLocks noChangeAspect="1" noChangeArrowheads="1"/>
          </p:cNvPicPr>
          <p:nvPr>
            <p:ph sz="quarter" idx="1"/>
          </p:nvPr>
        </p:nvPicPr>
        <p:blipFill>
          <a:blip r:embed="rId3" cstate="print"/>
          <a:srcRect/>
          <a:stretch>
            <a:fillRect/>
          </a:stretch>
        </p:blipFill>
        <p:spPr>
          <a:xfrm>
            <a:off x="304800" y="1371600"/>
            <a:ext cx="1873250" cy="2741613"/>
          </a:xfrm>
          <a:noFill/>
          <a:ln w="76200">
            <a:solidFill>
              <a:srgbClr val="FFFF99"/>
            </a:solidFill>
          </a:ln>
        </p:spPr>
      </p:pic>
      <p:pic>
        <p:nvPicPr>
          <p:cNvPr id="200712" name="Picture 8" descr="DC31"/>
          <p:cNvPicPr>
            <a:picLocks noChangeAspect="1" noChangeArrowheads="1"/>
          </p:cNvPicPr>
          <p:nvPr>
            <p:ph sz="quarter" idx="2"/>
          </p:nvPr>
        </p:nvPicPr>
        <p:blipFill>
          <a:blip r:embed="rId4" cstate="print"/>
          <a:srcRect/>
          <a:stretch>
            <a:fillRect/>
          </a:stretch>
        </p:blipFill>
        <p:spPr>
          <a:xfrm>
            <a:off x="2514600" y="2895600"/>
            <a:ext cx="1792288" cy="2738438"/>
          </a:xfrm>
          <a:noFill/>
          <a:ln w="76200">
            <a:solidFill>
              <a:srgbClr val="FFFF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latin typeface="Old English Text MT" pitchFamily="66" charset="0"/>
              </a:rPr>
              <a:t>Maria Legionis</a:t>
            </a:r>
            <a:r>
              <a:rPr lang="en-US"/>
              <a:t>:  July, 1944</a:t>
            </a:r>
          </a:p>
        </p:txBody>
      </p:sp>
      <p:sp>
        <p:nvSpPr>
          <p:cNvPr id="202755" name="Rectangle 3"/>
          <p:cNvSpPr>
            <a:spLocks noGrp="1" noChangeArrowheads="1"/>
          </p:cNvSpPr>
          <p:nvPr>
            <p:ph type="body" idx="1"/>
          </p:nvPr>
        </p:nvSpPr>
        <p:spPr/>
        <p:txBody>
          <a:bodyPr/>
          <a:lstStyle/>
          <a:p>
            <a:pPr>
              <a:buFontTx/>
              <a:buNone/>
            </a:pPr>
            <a:r>
              <a:rPr lang="en-US"/>
              <a:t>   “She received the last Sacraments there in the garden – now conscious of everything.  She was taken in to the Convent.  She sank to rest in the pillows of her bed.  She called on the Holy Name of Jesus three times, and then that of Mary three times also.  O the valiant missionaries that have cried out those words from the depths of African forests and marshes! . .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type="body" idx="1"/>
          </p:nvPr>
        </p:nvSpPr>
        <p:spPr>
          <a:xfrm>
            <a:off x="457200" y="838200"/>
            <a:ext cx="8229600" cy="5287963"/>
          </a:xfrm>
        </p:spPr>
        <p:txBody>
          <a:bodyPr/>
          <a:lstStyle/>
          <a:p>
            <a:pPr>
              <a:buFontTx/>
              <a:buNone/>
            </a:pPr>
            <a:r>
              <a:rPr lang="en-US"/>
              <a:t>   . . . They must have answered her call as the soldiers of many an earthly army have gathered to their dying comrade.  The dying legionary then turned on her side – it is the posture that for some strange reason the countless thousands of early martyred virgins made before death.  She called once again the name of the Lover of us all and then her spirit went forth to meet Him.”</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1" name="Picture 7" descr="Edel_Quinn's_crucifix[1] (2)"/>
          <p:cNvPicPr>
            <a:picLocks noChangeAspect="1" noChangeArrowheads="1"/>
          </p:cNvPicPr>
          <p:nvPr>
            <p:ph sz="half" idx="1"/>
          </p:nvPr>
        </p:nvPicPr>
        <p:blipFill>
          <a:blip r:embed="rId3" cstate="print"/>
          <a:srcRect/>
          <a:stretch>
            <a:fillRect/>
          </a:stretch>
        </p:blipFill>
        <p:spPr>
          <a:xfrm>
            <a:off x="914400" y="533400"/>
            <a:ext cx="3565525" cy="5489575"/>
          </a:xfrm>
          <a:noFill/>
          <a:ln w="177800">
            <a:solidFill>
              <a:srgbClr val="FFCC00"/>
            </a:solidFill>
          </a:ln>
        </p:spPr>
      </p:pic>
      <p:pic>
        <p:nvPicPr>
          <p:cNvPr id="205834" name="Picture 10" descr="04_05_19_-_Fr_Bede_holds_Edel_Crucifix[1] (2)"/>
          <p:cNvPicPr>
            <a:picLocks noChangeAspect="1" noChangeArrowheads="1"/>
          </p:cNvPicPr>
          <p:nvPr>
            <p:ph sz="half" idx="2"/>
          </p:nvPr>
        </p:nvPicPr>
        <p:blipFill>
          <a:blip r:embed="rId4" cstate="print"/>
          <a:srcRect/>
          <a:stretch>
            <a:fillRect/>
          </a:stretch>
        </p:blipFill>
        <p:spPr>
          <a:xfrm>
            <a:off x="5410200" y="2090738"/>
            <a:ext cx="2667000" cy="4000500"/>
          </a:xfrm>
          <a:noFill/>
          <a:ln w="177800">
            <a:solidFill>
              <a:srgbClr val="FFCC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u="sng">
                <a:solidFill>
                  <a:srgbClr val="CC6600"/>
                </a:solidFill>
              </a:rPr>
              <a:t>“Edel”, </a:t>
            </a:r>
            <a:r>
              <a:rPr lang="en-US" i="1" u="sng">
                <a:solidFill>
                  <a:srgbClr val="CC6600"/>
                </a:solidFill>
              </a:rPr>
              <a:t>not “Adele”</a:t>
            </a:r>
          </a:p>
        </p:txBody>
      </p:sp>
      <p:pic>
        <p:nvPicPr>
          <p:cNvPr id="22538" name="Picture 10" descr="edelweiss 2"/>
          <p:cNvPicPr>
            <a:picLocks noChangeAspect="1" noChangeArrowheads="1"/>
          </p:cNvPicPr>
          <p:nvPr>
            <p:ph sz="half" idx="1"/>
          </p:nvPr>
        </p:nvPicPr>
        <p:blipFill>
          <a:blip r:embed="rId3" cstate="print"/>
          <a:srcRect/>
          <a:stretch>
            <a:fillRect/>
          </a:stretch>
        </p:blipFill>
        <p:spPr>
          <a:xfrm>
            <a:off x="5486400" y="1371600"/>
            <a:ext cx="1306513" cy="1830388"/>
          </a:xfrm>
          <a:noFill/>
          <a:ln w="76200">
            <a:solidFill>
              <a:srgbClr val="FFCC00"/>
            </a:solidFill>
          </a:ln>
        </p:spPr>
      </p:pic>
      <p:pic>
        <p:nvPicPr>
          <p:cNvPr id="22539" name="Picture 11" descr="edelweiss 3"/>
          <p:cNvPicPr>
            <a:picLocks noChangeAspect="1" noChangeArrowheads="1"/>
          </p:cNvPicPr>
          <p:nvPr>
            <p:ph sz="quarter" idx="2"/>
          </p:nvPr>
        </p:nvPicPr>
        <p:blipFill>
          <a:blip r:embed="rId4" cstate="print"/>
          <a:srcRect/>
          <a:stretch>
            <a:fillRect/>
          </a:stretch>
        </p:blipFill>
        <p:spPr>
          <a:xfrm>
            <a:off x="838200" y="1371600"/>
            <a:ext cx="2568575" cy="3198813"/>
          </a:xfrm>
          <a:noFill/>
          <a:ln w="76200">
            <a:solidFill>
              <a:srgbClr val="FFCC00"/>
            </a:solidFill>
          </a:ln>
        </p:spPr>
      </p:pic>
      <p:pic>
        <p:nvPicPr>
          <p:cNvPr id="22540" name="Picture 12" descr="edelweiss 1"/>
          <p:cNvPicPr>
            <a:picLocks noChangeAspect="1" noChangeArrowheads="1"/>
          </p:cNvPicPr>
          <p:nvPr>
            <p:ph sz="quarter" idx="3"/>
          </p:nvPr>
        </p:nvPicPr>
        <p:blipFill>
          <a:blip r:embed="rId5" cstate="print"/>
          <a:srcRect/>
          <a:stretch>
            <a:fillRect/>
          </a:stretch>
        </p:blipFill>
        <p:spPr>
          <a:xfrm>
            <a:off x="5181600" y="3886200"/>
            <a:ext cx="2439988" cy="1830388"/>
          </a:xfrm>
          <a:noFill/>
          <a:ln w="76200">
            <a:solidFill>
              <a:srgbClr val="FFCC00"/>
            </a:solidFill>
          </a:ln>
        </p:spPr>
      </p:pic>
      <p:sp>
        <p:nvSpPr>
          <p:cNvPr id="22541" name="Text Box 13"/>
          <p:cNvSpPr txBox="1">
            <a:spLocks noChangeArrowheads="1"/>
          </p:cNvSpPr>
          <p:nvPr/>
        </p:nvSpPr>
        <p:spPr bwMode="auto">
          <a:xfrm>
            <a:off x="685800" y="4876800"/>
            <a:ext cx="4114800" cy="1155700"/>
          </a:xfrm>
          <a:prstGeom prst="rect">
            <a:avLst/>
          </a:prstGeom>
          <a:noFill/>
          <a:ln w="9525">
            <a:noFill/>
            <a:miter lim="800000"/>
            <a:headEnd/>
            <a:tailEnd/>
          </a:ln>
          <a:effectLst/>
        </p:spPr>
        <p:txBody>
          <a:bodyPr>
            <a:spAutoFit/>
          </a:bodyPr>
          <a:lstStyle/>
          <a:p>
            <a:pPr>
              <a:spcBef>
                <a:spcPct val="50000"/>
              </a:spcBef>
            </a:pPr>
            <a:r>
              <a:rPr lang="en-US" sz="1400">
                <a:latin typeface="Monotype Corsiva" pitchFamily="66" charset="0"/>
              </a:rPr>
              <a:t>The Edelweiss is a delicate looking flower that survives gallantly in the cold Alpine mountains.  It comes from the German words </a:t>
            </a:r>
            <a:r>
              <a:rPr lang="en-US" sz="1400" i="1">
                <a:latin typeface="Monotype Corsiva" pitchFamily="66" charset="0"/>
              </a:rPr>
              <a:t>“edel”, meaning “noble”, and “weiss”, meaning “white”:  an appropriate name for one whose nobility of spirit and joyous radiance became proverbial.</a:t>
            </a:r>
            <a:endParaRPr lang="en-US" sz="1400">
              <a:latin typeface="Monotype Corsiva" pitchFamily="66"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t>A Dream Realized</a:t>
            </a:r>
          </a:p>
        </p:txBody>
      </p:sp>
      <p:sp>
        <p:nvSpPr>
          <p:cNvPr id="210949" name="Rectangle 5"/>
          <p:cNvSpPr>
            <a:spLocks noGrp="1" noChangeArrowheads="1"/>
          </p:cNvSpPr>
          <p:nvPr>
            <p:ph type="body" sz="half" idx="2"/>
          </p:nvPr>
        </p:nvSpPr>
        <p:spPr/>
        <p:txBody>
          <a:bodyPr/>
          <a:lstStyle/>
          <a:p>
            <a:pPr>
              <a:buFontTx/>
              <a:buNone/>
            </a:pPr>
            <a:r>
              <a:rPr lang="en-US" sz="2800"/>
              <a:t>   Edel was laid out in the habit of the Sisters of the Precious Blood.  </a:t>
            </a:r>
          </a:p>
          <a:p>
            <a:pPr>
              <a:buFontTx/>
              <a:buNone/>
            </a:pPr>
            <a:r>
              <a:rPr lang="en-US" sz="2800"/>
              <a:t>   Thus her dream of a religious vocation was symbolically realized in death.</a:t>
            </a:r>
          </a:p>
        </p:txBody>
      </p:sp>
      <p:pic>
        <p:nvPicPr>
          <p:cNvPr id="210950" name="Picture 6" descr="DC32"/>
          <p:cNvPicPr>
            <a:picLocks noChangeAspect="1" noChangeArrowheads="1"/>
          </p:cNvPicPr>
          <p:nvPr>
            <p:ph sz="half" idx="1"/>
          </p:nvPr>
        </p:nvPicPr>
        <p:blipFill>
          <a:blip r:embed="rId3" cstate="print"/>
          <a:srcRect/>
          <a:stretch>
            <a:fillRect/>
          </a:stretch>
        </p:blipFill>
        <p:spPr>
          <a:xfrm>
            <a:off x="914400" y="1447800"/>
            <a:ext cx="3125788" cy="4575175"/>
          </a:xfrm>
          <a:noFill/>
          <a:ln w="127000" cmpd="tri">
            <a:solidFill>
              <a:srgbClr val="FFFF99"/>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9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5" name="Picture 5" descr="death house"/>
          <p:cNvPicPr>
            <a:picLocks noChangeAspect="1" noChangeArrowheads="1"/>
          </p:cNvPicPr>
          <p:nvPr>
            <p:ph/>
          </p:nvPr>
        </p:nvPicPr>
        <p:blipFill>
          <a:blip r:embed="rId3" cstate="print"/>
          <a:srcRect/>
          <a:stretch>
            <a:fillRect/>
          </a:stretch>
        </p:blipFill>
        <p:spPr>
          <a:xfrm>
            <a:off x="1905000" y="1143000"/>
            <a:ext cx="5046663" cy="4573588"/>
          </a:xfrm>
          <a:noFill/>
          <a:ln w="76200">
            <a:solidFill>
              <a:srgbClr val="FFFF99"/>
            </a:solidFill>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b="1">
                <a:latin typeface="Old English Text MT" pitchFamily="66" charset="0"/>
              </a:rPr>
              <a:t>Maria Legionis</a:t>
            </a:r>
            <a:r>
              <a:rPr lang="en-US" b="1"/>
              <a:t>:  July, 1944</a:t>
            </a:r>
          </a:p>
        </p:txBody>
      </p:sp>
      <p:sp>
        <p:nvSpPr>
          <p:cNvPr id="214019" name="Rectangle 3"/>
          <p:cNvSpPr>
            <a:spLocks noGrp="1" noChangeArrowheads="1"/>
          </p:cNvSpPr>
          <p:nvPr>
            <p:ph type="body" idx="1"/>
          </p:nvPr>
        </p:nvSpPr>
        <p:spPr/>
        <p:txBody>
          <a:bodyPr/>
          <a:lstStyle/>
          <a:p>
            <a:pPr>
              <a:buFontTx/>
              <a:buNone/>
            </a:pPr>
            <a:r>
              <a:rPr lang="en-US" b="1"/>
              <a:t>“Miss Quinn’s death was a landmark in the conquest of Africa to Christianity.  Her funeral, which was a triumph, gave proof of this.  An immense concourse of people – many of them her own children – legionaries – assisted at it with twenty priests and the Bishop of the Vicariate, Dr. Heffernan . .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457200" y="2057400"/>
            <a:ext cx="8229600" cy="4068763"/>
          </a:xfrm>
        </p:spPr>
        <p:txBody>
          <a:bodyPr/>
          <a:lstStyle/>
          <a:p>
            <a:pPr>
              <a:buFontTx/>
              <a:buNone/>
            </a:pPr>
            <a:r>
              <a:rPr lang="en-US" b="1"/>
              <a:t>. . . She was laid to rest in the mission cemetery – ordinarily reserved to priests and religious. . . .  The gift of the Legion to its beloved Africa – the original flesh of a first and lay apostle to be the seed of unending grace and glory in that great continent.”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70" name="Rectangle 6"/>
          <p:cNvSpPr>
            <a:spLocks noGrp="1" noChangeArrowheads="1"/>
          </p:cNvSpPr>
          <p:nvPr>
            <p:ph type="body" sz="half" idx="2"/>
          </p:nvPr>
        </p:nvSpPr>
        <p:spPr>
          <a:xfrm>
            <a:off x="5486400" y="1600200"/>
            <a:ext cx="3200400" cy="4525963"/>
          </a:xfrm>
        </p:spPr>
        <p:txBody>
          <a:bodyPr/>
          <a:lstStyle/>
          <a:p>
            <a:pPr>
              <a:buFontTx/>
              <a:buNone/>
            </a:pPr>
            <a:r>
              <a:rPr lang="en-US" sz="2800"/>
              <a:t>   </a:t>
            </a:r>
          </a:p>
        </p:txBody>
      </p:sp>
      <p:pic>
        <p:nvPicPr>
          <p:cNvPr id="216071" name="Picture 7" descr="GRAVE"/>
          <p:cNvPicPr>
            <a:picLocks noChangeAspect="1" noChangeArrowheads="1"/>
          </p:cNvPicPr>
          <p:nvPr>
            <p:ph sz="half" idx="1"/>
          </p:nvPr>
        </p:nvPicPr>
        <p:blipFill>
          <a:blip r:embed="rId3" cstate="print"/>
          <a:srcRect/>
          <a:stretch>
            <a:fillRect/>
          </a:stretch>
        </p:blipFill>
        <p:spPr>
          <a:xfrm>
            <a:off x="2286000" y="762000"/>
            <a:ext cx="4799013" cy="5487988"/>
          </a:xfrm>
          <a:noFill/>
          <a:ln w="254000" cmpd="tri">
            <a:solidFill>
              <a:srgbClr val="339966"/>
            </a:solidFill>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1" name="Picture 5" descr="ML 744 PG 1 DEATH"/>
          <p:cNvPicPr>
            <a:picLocks noChangeAspect="1" noChangeArrowheads="1"/>
          </p:cNvPicPr>
          <p:nvPr>
            <p:ph/>
          </p:nvPr>
        </p:nvPicPr>
        <p:blipFill>
          <a:blip r:embed="rId3" cstate="print"/>
          <a:srcRect/>
          <a:stretch>
            <a:fillRect/>
          </a:stretch>
        </p:blipFill>
        <p:spPr>
          <a:xfrm>
            <a:off x="2360613" y="274638"/>
            <a:ext cx="4422775" cy="5851525"/>
          </a:xfrm>
          <a:noFill/>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Rectangle 4"/>
          <p:cNvSpPr>
            <a:spLocks noGrp="1" noChangeArrowheads="1"/>
          </p:cNvSpPr>
          <p:nvPr>
            <p:ph type="title"/>
          </p:nvPr>
        </p:nvSpPr>
        <p:spPr/>
        <p:txBody>
          <a:bodyPr/>
          <a:lstStyle/>
          <a:p>
            <a:r>
              <a:rPr lang="en-US"/>
              <a:t>Her Legacy</a:t>
            </a:r>
          </a:p>
        </p:txBody>
      </p:sp>
      <p:sp>
        <p:nvSpPr>
          <p:cNvPr id="222214" name="Rectangle 6"/>
          <p:cNvSpPr>
            <a:spLocks noGrp="1" noChangeArrowheads="1"/>
          </p:cNvSpPr>
          <p:nvPr>
            <p:ph type="body" sz="half" idx="2"/>
          </p:nvPr>
        </p:nvSpPr>
        <p:spPr>
          <a:xfrm>
            <a:off x="457200" y="4419600"/>
            <a:ext cx="8229600" cy="1706563"/>
          </a:xfrm>
        </p:spPr>
        <p:txBody>
          <a:bodyPr/>
          <a:lstStyle/>
          <a:p>
            <a:pPr algn="ctr">
              <a:lnSpc>
                <a:spcPct val="90000"/>
              </a:lnSpc>
              <a:buFontTx/>
              <a:buNone/>
            </a:pPr>
            <a:r>
              <a:rPr lang="en-US" sz="2000"/>
              <a:t>   Edel Quinn’s legacy was not only to the Church of Africa, it was to the Church in China as well.  Four years after her death, a Columban priest by the name of Fr. Aedan McGrath was commisioned by Archbishop Riberi to accomplish in China what Edel Quinn had accomplished in East Africa.</a:t>
            </a:r>
          </a:p>
        </p:txBody>
      </p:sp>
      <p:pic>
        <p:nvPicPr>
          <p:cNvPr id="222215" name="Picture 7" descr="DC34"/>
          <p:cNvPicPr>
            <a:picLocks noChangeAspect="1" noChangeArrowheads="1"/>
          </p:cNvPicPr>
          <p:nvPr>
            <p:ph sz="half" idx="1"/>
          </p:nvPr>
        </p:nvPicPr>
        <p:blipFill>
          <a:blip r:embed="rId3" cstate="print"/>
          <a:srcRect/>
          <a:stretch>
            <a:fillRect/>
          </a:stretch>
        </p:blipFill>
        <p:spPr>
          <a:xfrm>
            <a:off x="2438400" y="1447800"/>
            <a:ext cx="4140200" cy="2744788"/>
          </a:xfrm>
          <a:noFill/>
          <a:ln w="76200">
            <a:solidFill>
              <a:srgbClr val="FF6600"/>
            </a:solidFill>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sz="quarter"/>
          </p:nvPr>
        </p:nvSpPr>
        <p:spPr/>
        <p:txBody>
          <a:bodyPr/>
          <a:lstStyle/>
          <a:p>
            <a:r>
              <a:rPr lang="en-US"/>
              <a:t>Well Known to Legionaries . . .</a:t>
            </a:r>
          </a:p>
        </p:txBody>
      </p:sp>
      <p:pic>
        <p:nvPicPr>
          <p:cNvPr id="225291" name="Picture 11" descr="FD MAP"/>
          <p:cNvPicPr>
            <a:picLocks noChangeAspect="1" noChangeArrowheads="1"/>
          </p:cNvPicPr>
          <p:nvPr>
            <p:ph sz="quarter" idx="1"/>
          </p:nvPr>
        </p:nvPicPr>
        <p:blipFill>
          <a:blip r:embed="rId3" cstate="print"/>
          <a:srcRect/>
          <a:stretch>
            <a:fillRect/>
          </a:stretch>
        </p:blipFill>
        <p:spPr>
          <a:xfrm>
            <a:off x="2971800" y="1371600"/>
            <a:ext cx="2720975" cy="2185988"/>
          </a:xfrm>
          <a:noFill/>
          <a:ln w="57150">
            <a:solidFill>
              <a:srgbClr val="0000FF"/>
            </a:solidFill>
          </a:ln>
        </p:spPr>
      </p:pic>
      <p:pic>
        <p:nvPicPr>
          <p:cNvPr id="225292" name="Picture 12" descr="ml 1963"/>
          <p:cNvPicPr>
            <a:picLocks noChangeAspect="1" noChangeArrowheads="1"/>
          </p:cNvPicPr>
          <p:nvPr>
            <p:ph sz="quarter" idx="2"/>
          </p:nvPr>
        </p:nvPicPr>
        <p:blipFill>
          <a:blip r:embed="rId4" cstate="print"/>
          <a:srcRect/>
          <a:stretch>
            <a:fillRect/>
          </a:stretch>
        </p:blipFill>
        <p:spPr>
          <a:xfrm>
            <a:off x="762000" y="3048000"/>
            <a:ext cx="1598613" cy="2185988"/>
          </a:xfrm>
          <a:noFill/>
          <a:ln/>
        </p:spPr>
      </p:pic>
      <p:pic>
        <p:nvPicPr>
          <p:cNvPr id="225293" name="Picture 13" descr="ml 1977"/>
          <p:cNvPicPr>
            <a:picLocks noChangeAspect="1" noChangeArrowheads="1"/>
          </p:cNvPicPr>
          <p:nvPr>
            <p:ph sz="quarter" idx="3"/>
          </p:nvPr>
        </p:nvPicPr>
        <p:blipFill>
          <a:blip r:embed="rId5" cstate="print"/>
          <a:srcRect/>
          <a:stretch>
            <a:fillRect/>
          </a:stretch>
        </p:blipFill>
        <p:spPr>
          <a:xfrm>
            <a:off x="3581400" y="4114800"/>
            <a:ext cx="1708150" cy="2187575"/>
          </a:xfrm>
          <a:noFill/>
          <a:ln/>
        </p:spPr>
      </p:pic>
      <p:pic>
        <p:nvPicPr>
          <p:cNvPr id="225294" name="Picture 14" descr="ml 1994"/>
          <p:cNvPicPr>
            <a:picLocks noChangeAspect="1" noChangeArrowheads="1"/>
          </p:cNvPicPr>
          <p:nvPr>
            <p:ph sz="quarter" idx="4"/>
          </p:nvPr>
        </p:nvPicPr>
        <p:blipFill>
          <a:blip r:embed="rId6" cstate="print"/>
          <a:srcRect/>
          <a:stretch>
            <a:fillRect/>
          </a:stretch>
        </p:blipFill>
        <p:spPr>
          <a:xfrm>
            <a:off x="6324600" y="2971800"/>
            <a:ext cx="1730375" cy="2187575"/>
          </a:xfrm>
          <a:noFill/>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t>. . . and to the World</a:t>
            </a:r>
          </a:p>
        </p:txBody>
      </p:sp>
      <p:pic>
        <p:nvPicPr>
          <p:cNvPr id="229386" name="Picture 10" descr="BOOK SUENENS"/>
          <p:cNvPicPr>
            <a:picLocks noChangeAspect="1" noChangeArrowheads="1"/>
          </p:cNvPicPr>
          <p:nvPr>
            <p:ph sz="half" idx="1"/>
          </p:nvPr>
        </p:nvPicPr>
        <p:blipFill>
          <a:blip r:embed="rId3" cstate="print"/>
          <a:srcRect/>
          <a:stretch>
            <a:fillRect/>
          </a:stretch>
        </p:blipFill>
        <p:spPr>
          <a:xfrm>
            <a:off x="1004888" y="1600200"/>
            <a:ext cx="2941637" cy="4525963"/>
          </a:xfrm>
          <a:noFill/>
          <a:ln/>
        </p:spPr>
      </p:pic>
      <p:pic>
        <p:nvPicPr>
          <p:cNvPr id="229387" name="Picture 11" descr="SUENENS"/>
          <p:cNvPicPr>
            <a:picLocks noChangeAspect="1" noChangeArrowheads="1"/>
          </p:cNvPicPr>
          <p:nvPr>
            <p:ph sz="half" idx="2"/>
          </p:nvPr>
        </p:nvPicPr>
        <p:blipFill>
          <a:blip r:embed="rId4" cstate="print">
            <a:lum contrast="-2000"/>
          </a:blip>
          <a:srcRect/>
          <a:stretch>
            <a:fillRect/>
          </a:stretch>
        </p:blipFill>
        <p:spPr>
          <a:xfrm>
            <a:off x="5192713" y="1600200"/>
            <a:ext cx="2949575" cy="4525963"/>
          </a:xfrm>
          <a:noFill/>
          <a:ln w="76200" cmpd="tri">
            <a:solidFill>
              <a:srgbClr val="FF0000"/>
            </a:solidFill>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80" name="Picture 8" descr="BOOK WOF"/>
          <p:cNvPicPr>
            <a:picLocks noChangeAspect="1" noChangeArrowheads="1"/>
          </p:cNvPicPr>
          <p:nvPr>
            <p:ph sz="half" idx="1"/>
          </p:nvPr>
        </p:nvPicPr>
        <p:blipFill>
          <a:blip r:embed="rId3" cstate="print"/>
          <a:srcRect/>
          <a:stretch>
            <a:fillRect/>
          </a:stretch>
        </p:blipFill>
        <p:spPr>
          <a:xfrm>
            <a:off x="1022350" y="1600200"/>
            <a:ext cx="2908300" cy="4525963"/>
          </a:xfrm>
          <a:noFill/>
          <a:ln/>
        </p:spPr>
      </p:pic>
      <p:pic>
        <p:nvPicPr>
          <p:cNvPr id="233481" name="Picture 9" descr="BOOK FORRISTAL"/>
          <p:cNvPicPr>
            <a:picLocks noChangeAspect="1" noChangeArrowheads="1"/>
          </p:cNvPicPr>
          <p:nvPr>
            <p:ph sz="quarter" idx="2"/>
          </p:nvPr>
        </p:nvPicPr>
        <p:blipFill>
          <a:blip r:embed="rId4" cstate="print"/>
          <a:srcRect/>
          <a:stretch>
            <a:fillRect/>
          </a:stretch>
        </p:blipFill>
        <p:spPr>
          <a:xfrm>
            <a:off x="5791200" y="533400"/>
            <a:ext cx="2312988" cy="3656013"/>
          </a:xfrm>
          <a:noFill/>
          <a:ln/>
        </p:spPr>
      </p:pic>
      <p:pic>
        <p:nvPicPr>
          <p:cNvPr id="233482" name="Picture 10" descr="BOOK WOL"/>
          <p:cNvPicPr>
            <a:picLocks noChangeAspect="1" noChangeArrowheads="1"/>
          </p:cNvPicPr>
          <p:nvPr>
            <p:ph sz="quarter" idx="3"/>
          </p:nvPr>
        </p:nvPicPr>
        <p:blipFill>
          <a:blip r:embed="rId5" cstate="print"/>
          <a:srcRect/>
          <a:stretch>
            <a:fillRect/>
          </a:stretch>
        </p:blipFill>
        <p:spPr>
          <a:xfrm>
            <a:off x="4648200" y="4495800"/>
            <a:ext cx="1465263" cy="2187575"/>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Siblings</a:t>
            </a:r>
          </a:p>
        </p:txBody>
      </p:sp>
      <p:sp>
        <p:nvSpPr>
          <p:cNvPr id="25603" name="Rectangle 3"/>
          <p:cNvSpPr>
            <a:spLocks noGrp="1" noChangeArrowheads="1"/>
          </p:cNvSpPr>
          <p:nvPr>
            <p:ph type="body" sz="half" idx="1"/>
          </p:nvPr>
        </p:nvSpPr>
        <p:spPr/>
        <p:txBody>
          <a:bodyPr/>
          <a:lstStyle/>
          <a:p>
            <a:r>
              <a:rPr lang="en-US" sz="2800"/>
              <a:t>Edel, born 1907</a:t>
            </a:r>
          </a:p>
          <a:p>
            <a:r>
              <a:rPr lang="en-US" sz="2800"/>
              <a:t>Leslie, born 1909</a:t>
            </a:r>
          </a:p>
          <a:p>
            <a:r>
              <a:rPr lang="en-US" sz="2800"/>
              <a:t>Ralph, born 1911</a:t>
            </a:r>
          </a:p>
          <a:p>
            <a:r>
              <a:rPr lang="en-US" sz="2800"/>
              <a:t>Mona, born 1914</a:t>
            </a:r>
          </a:p>
          <a:p>
            <a:r>
              <a:rPr lang="en-US" sz="2800"/>
              <a:t>Dorothy (known as “John”), born 1915</a:t>
            </a:r>
          </a:p>
        </p:txBody>
      </p:sp>
      <p:pic>
        <p:nvPicPr>
          <p:cNvPr id="25605" name="Picture 5" descr="EQ 4 yrs"/>
          <p:cNvPicPr>
            <a:picLocks noChangeAspect="1" noChangeArrowheads="1"/>
          </p:cNvPicPr>
          <p:nvPr>
            <p:ph sz="half" idx="2"/>
          </p:nvPr>
        </p:nvPicPr>
        <p:blipFill>
          <a:blip r:embed="rId3" cstate="print"/>
          <a:srcRect/>
          <a:stretch>
            <a:fillRect/>
          </a:stretch>
        </p:blipFill>
        <p:spPr>
          <a:xfrm>
            <a:off x="5033963" y="1600200"/>
            <a:ext cx="3267075" cy="4525963"/>
          </a:xfrm>
          <a:noFill/>
          <a:ln w="76200">
            <a:solidFill>
              <a:srgbClr val="00CCFF"/>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t>A Legion Saint</a:t>
            </a:r>
          </a:p>
        </p:txBody>
      </p:sp>
      <p:sp>
        <p:nvSpPr>
          <p:cNvPr id="236549" name="Rectangle 5"/>
          <p:cNvSpPr>
            <a:spLocks noGrp="1" noChangeArrowheads="1"/>
          </p:cNvSpPr>
          <p:nvPr>
            <p:ph type="body" sz="half" idx="2"/>
          </p:nvPr>
        </p:nvSpPr>
        <p:spPr/>
        <p:txBody>
          <a:bodyPr/>
          <a:lstStyle/>
          <a:p>
            <a:r>
              <a:rPr lang="en-US" sz="2800"/>
              <a:t>Edel’s Cause for Canonization was begun in 1963</a:t>
            </a:r>
          </a:p>
          <a:p>
            <a:r>
              <a:rPr lang="en-US" sz="2800"/>
              <a:t>She was declared Venerable on December 31</a:t>
            </a:r>
            <a:r>
              <a:rPr lang="en-US" sz="2800" baseline="30000"/>
              <a:t>st</a:t>
            </a:r>
            <a:r>
              <a:rPr lang="en-US" sz="2800"/>
              <a:t>, 1994 by Pope John Paul II</a:t>
            </a:r>
          </a:p>
        </p:txBody>
      </p:sp>
      <p:pic>
        <p:nvPicPr>
          <p:cNvPr id="236552" name="Picture 8" descr="EQ 28 yrs"/>
          <p:cNvPicPr>
            <a:picLocks noChangeAspect="1" noChangeArrowheads="1"/>
          </p:cNvPicPr>
          <p:nvPr>
            <p:ph sz="half" idx="1"/>
          </p:nvPr>
        </p:nvPicPr>
        <p:blipFill>
          <a:blip r:embed="rId3" cstate="print"/>
          <a:srcRect/>
          <a:stretch>
            <a:fillRect/>
          </a:stretch>
        </p:blipFill>
        <p:spPr>
          <a:xfrm>
            <a:off x="833438" y="1600200"/>
            <a:ext cx="3284537" cy="4525963"/>
          </a:xfrm>
          <a:noFill/>
          <a:ln w="317500" cmpd="tri">
            <a:solidFill>
              <a:srgbClr val="CA364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5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sz="quarter"/>
          </p:nvPr>
        </p:nvSpPr>
        <p:spPr/>
        <p:txBody>
          <a:bodyPr/>
          <a:lstStyle/>
          <a:p>
            <a:r>
              <a:rPr lang="en-US"/>
              <a:t>Her Shrine</a:t>
            </a:r>
          </a:p>
        </p:txBody>
      </p:sp>
      <p:pic>
        <p:nvPicPr>
          <p:cNvPr id="238600" name="Picture 8" descr="shrine 1"/>
          <p:cNvPicPr>
            <a:picLocks noChangeAspect="1" noChangeArrowheads="1"/>
          </p:cNvPicPr>
          <p:nvPr>
            <p:ph sz="quarter" idx="1"/>
          </p:nvPr>
        </p:nvPicPr>
        <p:blipFill>
          <a:blip r:embed="rId3" cstate="print"/>
          <a:srcRect/>
          <a:stretch>
            <a:fillRect/>
          </a:stretch>
        </p:blipFill>
        <p:spPr>
          <a:xfrm>
            <a:off x="990600" y="1752600"/>
            <a:ext cx="2914650" cy="2185988"/>
          </a:xfrm>
          <a:noFill/>
          <a:ln w="57150">
            <a:solidFill>
              <a:srgbClr val="339966"/>
            </a:solidFill>
          </a:ln>
        </p:spPr>
      </p:pic>
      <p:pic>
        <p:nvPicPr>
          <p:cNvPr id="238601" name="Picture 9" descr="shrine 2"/>
          <p:cNvPicPr>
            <a:picLocks noChangeAspect="1" noChangeArrowheads="1"/>
          </p:cNvPicPr>
          <p:nvPr>
            <p:ph sz="quarter" idx="2"/>
          </p:nvPr>
        </p:nvPicPr>
        <p:blipFill>
          <a:blip r:embed="rId4" cstate="print"/>
          <a:srcRect/>
          <a:stretch>
            <a:fillRect/>
          </a:stretch>
        </p:blipFill>
        <p:spPr>
          <a:xfrm>
            <a:off x="4724400" y="1676400"/>
            <a:ext cx="2914650" cy="2185988"/>
          </a:xfrm>
          <a:noFill/>
          <a:ln w="57150">
            <a:solidFill>
              <a:srgbClr val="339966"/>
            </a:solidFill>
          </a:ln>
        </p:spPr>
      </p:pic>
      <p:pic>
        <p:nvPicPr>
          <p:cNvPr id="238602" name="Picture 10" descr="shrine 3"/>
          <p:cNvPicPr>
            <a:picLocks noChangeAspect="1" noChangeArrowheads="1"/>
          </p:cNvPicPr>
          <p:nvPr>
            <p:ph sz="quarter" idx="3"/>
          </p:nvPr>
        </p:nvPicPr>
        <p:blipFill>
          <a:blip r:embed="rId5" cstate="print"/>
          <a:srcRect/>
          <a:stretch>
            <a:fillRect/>
          </a:stretch>
        </p:blipFill>
        <p:spPr>
          <a:xfrm>
            <a:off x="990600" y="4191000"/>
            <a:ext cx="2916238" cy="2187575"/>
          </a:xfrm>
          <a:noFill/>
          <a:ln w="57150">
            <a:solidFill>
              <a:srgbClr val="339966"/>
            </a:solidFill>
          </a:ln>
        </p:spPr>
      </p:pic>
      <p:pic>
        <p:nvPicPr>
          <p:cNvPr id="238603" name="Picture 11" descr="shrine 4"/>
          <p:cNvPicPr>
            <a:picLocks noChangeAspect="1" noChangeArrowheads="1"/>
          </p:cNvPicPr>
          <p:nvPr>
            <p:ph sz="quarter" idx="4"/>
          </p:nvPr>
        </p:nvPicPr>
        <p:blipFill>
          <a:blip r:embed="rId6" cstate="print"/>
          <a:srcRect/>
          <a:stretch>
            <a:fillRect/>
          </a:stretch>
        </p:blipFill>
        <p:spPr>
          <a:xfrm>
            <a:off x="4648200" y="4191000"/>
            <a:ext cx="2916238" cy="2187575"/>
          </a:xfrm>
          <a:noFill/>
          <a:ln w="57150">
            <a:solidFill>
              <a:srgbClr val="339966"/>
            </a:solidFill>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9" name="Picture 5" descr="McAleese at grave"/>
          <p:cNvPicPr>
            <a:picLocks noChangeAspect="1" noChangeArrowheads="1"/>
          </p:cNvPicPr>
          <p:nvPr>
            <p:ph/>
          </p:nvPr>
        </p:nvPicPr>
        <p:blipFill>
          <a:blip r:embed="rId3" cstate="print"/>
          <a:srcRect/>
          <a:stretch>
            <a:fillRect/>
          </a:stretch>
        </p:blipFill>
        <p:spPr>
          <a:xfrm>
            <a:off x="2286000" y="381000"/>
            <a:ext cx="4521200" cy="5851525"/>
          </a:xfrm>
          <a:noFill/>
          <a:ln w="317500" cmpd="tri">
            <a:solidFill>
              <a:srgbClr val="008000"/>
            </a:solidFill>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81000" y="228600"/>
            <a:ext cx="8229600" cy="1143000"/>
          </a:xfrm>
        </p:spPr>
        <p:txBody>
          <a:bodyPr/>
          <a:lstStyle/>
          <a:p>
            <a:r>
              <a:rPr lang="en-US" sz="4000">
                <a:solidFill>
                  <a:srgbClr val="0000CC"/>
                </a:solidFill>
              </a:rPr>
              <a:t>Edel’s “Words of Life” continue to inspire legionaries</a:t>
            </a:r>
          </a:p>
        </p:txBody>
      </p:sp>
      <p:sp>
        <p:nvSpPr>
          <p:cNvPr id="254979" name="Rectangle 3"/>
          <p:cNvSpPr>
            <a:spLocks noGrp="1" noChangeArrowheads="1"/>
          </p:cNvSpPr>
          <p:nvPr>
            <p:ph type="body" idx="1"/>
          </p:nvPr>
        </p:nvSpPr>
        <p:spPr/>
        <p:txBody>
          <a:bodyPr/>
          <a:lstStyle/>
          <a:p>
            <a:r>
              <a:rPr lang="en-US">
                <a:solidFill>
                  <a:srgbClr val="0000CC"/>
                </a:solidFill>
                <a:latin typeface="Monotype Corsiva" pitchFamily="66" charset="0"/>
              </a:rPr>
              <a:t>“</a:t>
            </a:r>
            <a:r>
              <a:rPr lang="en-US" b="1">
                <a:solidFill>
                  <a:srgbClr val="0000CC"/>
                </a:solidFill>
                <a:latin typeface="Monotype Corsiva" pitchFamily="66" charset="0"/>
              </a:rPr>
              <a:t>Mary in me will love her Son.”</a:t>
            </a:r>
          </a:p>
          <a:p>
            <a:r>
              <a:rPr lang="en-US" b="1">
                <a:solidFill>
                  <a:srgbClr val="0000CC"/>
                </a:solidFill>
                <a:latin typeface="Monotype Corsiva" pitchFamily="66" charset="0"/>
              </a:rPr>
              <a:t>“I could assist at Mass the whole day long.”</a:t>
            </a:r>
          </a:p>
          <a:p>
            <a:r>
              <a:rPr lang="en-US" b="1">
                <a:solidFill>
                  <a:srgbClr val="0000CC"/>
                </a:solidFill>
                <a:latin typeface="Monotype Corsiva" pitchFamily="66" charset="0"/>
              </a:rPr>
              <a:t>“With Mary, I must be a channel of grace to every soul – or rather, Mary through me.”</a:t>
            </a:r>
          </a:p>
          <a:p>
            <a:r>
              <a:rPr lang="en-US" b="1">
                <a:solidFill>
                  <a:srgbClr val="0000CC"/>
                </a:solidFill>
                <a:latin typeface="Monotype Corsiva" pitchFamily="66" charset="0"/>
              </a:rPr>
              <a:t>“Our Mother’s most precious gift to her children is the Cross.”</a:t>
            </a:r>
          </a:p>
          <a:p>
            <a:r>
              <a:rPr lang="en-US" b="1">
                <a:solidFill>
                  <a:srgbClr val="0000CC"/>
                </a:solidFill>
                <a:latin typeface="Monotype Corsiva" pitchFamily="66" charset="0"/>
              </a:rPr>
              <a:t>“It is the will, the will, the will that matters.”</a:t>
            </a:r>
          </a:p>
          <a:p>
            <a:r>
              <a:rPr lang="en-US" b="1">
                <a:solidFill>
                  <a:srgbClr val="0000CC"/>
                </a:solidFill>
                <a:latin typeface="Monotype Corsiva" pitchFamily="66" charset="0"/>
              </a:rPr>
              <a:t>“For me the Legion comes before everything.”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979">
                                            <p:txEl>
                                              <p:pRg st="0" end="0"/>
                                            </p:txEl>
                                          </p:spTgt>
                                        </p:tgtEl>
                                        <p:attrNameLst>
                                          <p:attrName>style.visibility</p:attrName>
                                        </p:attrNameLst>
                                      </p:cBhvr>
                                      <p:to>
                                        <p:strVal val="visible"/>
                                      </p:to>
                                    </p:set>
                                    <p:animEffect transition="in" filter="fade">
                                      <p:cBhvr>
                                        <p:cTn id="7" dur="2000"/>
                                        <p:tgtEl>
                                          <p:spTgt spid="254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4979">
                                            <p:txEl>
                                              <p:pRg st="1" end="1"/>
                                            </p:txEl>
                                          </p:spTgt>
                                        </p:tgtEl>
                                        <p:attrNameLst>
                                          <p:attrName>style.visibility</p:attrName>
                                        </p:attrNameLst>
                                      </p:cBhvr>
                                      <p:to>
                                        <p:strVal val="visible"/>
                                      </p:to>
                                    </p:set>
                                    <p:animEffect transition="in" filter="fade">
                                      <p:cBhvr>
                                        <p:cTn id="12" dur="2000"/>
                                        <p:tgtEl>
                                          <p:spTgt spid="254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4979">
                                            <p:txEl>
                                              <p:pRg st="2" end="2"/>
                                            </p:txEl>
                                          </p:spTgt>
                                        </p:tgtEl>
                                        <p:attrNameLst>
                                          <p:attrName>style.visibility</p:attrName>
                                        </p:attrNameLst>
                                      </p:cBhvr>
                                      <p:to>
                                        <p:strVal val="visible"/>
                                      </p:to>
                                    </p:set>
                                    <p:animEffect transition="in" filter="fade">
                                      <p:cBhvr>
                                        <p:cTn id="17" dur="2000"/>
                                        <p:tgtEl>
                                          <p:spTgt spid="2549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4979">
                                            <p:txEl>
                                              <p:pRg st="3" end="3"/>
                                            </p:txEl>
                                          </p:spTgt>
                                        </p:tgtEl>
                                        <p:attrNameLst>
                                          <p:attrName>style.visibility</p:attrName>
                                        </p:attrNameLst>
                                      </p:cBhvr>
                                      <p:to>
                                        <p:strVal val="visible"/>
                                      </p:to>
                                    </p:set>
                                    <p:animEffect transition="in" filter="fade">
                                      <p:cBhvr>
                                        <p:cTn id="22" dur="2000"/>
                                        <p:tgtEl>
                                          <p:spTgt spid="2549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4979">
                                            <p:txEl>
                                              <p:pRg st="4" end="4"/>
                                            </p:txEl>
                                          </p:spTgt>
                                        </p:tgtEl>
                                        <p:attrNameLst>
                                          <p:attrName>style.visibility</p:attrName>
                                        </p:attrNameLst>
                                      </p:cBhvr>
                                      <p:to>
                                        <p:strVal val="visible"/>
                                      </p:to>
                                    </p:set>
                                    <p:animEffect transition="in" filter="fade">
                                      <p:cBhvr>
                                        <p:cTn id="27" dur="2000"/>
                                        <p:tgtEl>
                                          <p:spTgt spid="2549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4979">
                                            <p:txEl>
                                              <p:pRg st="5" end="5"/>
                                            </p:txEl>
                                          </p:spTgt>
                                        </p:tgtEl>
                                        <p:attrNameLst>
                                          <p:attrName>style.visibility</p:attrName>
                                        </p:attrNameLst>
                                      </p:cBhvr>
                                      <p:to>
                                        <p:strVal val="visible"/>
                                      </p:to>
                                    </p:set>
                                    <p:animEffect transition="in" filter="fade">
                                      <p:cBhvr>
                                        <p:cTn id="32" dur="2000"/>
                                        <p:tgtEl>
                                          <p:spTgt spid="2549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sz="4000" b="1">
                <a:solidFill>
                  <a:srgbClr val="0000CC"/>
                </a:solidFill>
              </a:rPr>
              <a:t>1907-2007:  A Blessed Century</a:t>
            </a:r>
          </a:p>
        </p:txBody>
      </p:sp>
      <p:pic>
        <p:nvPicPr>
          <p:cNvPr id="244741" name="Picture 5" descr="EQ5"/>
          <p:cNvPicPr>
            <a:picLocks noChangeAspect="1" noChangeArrowheads="1"/>
          </p:cNvPicPr>
          <p:nvPr>
            <p:ph idx="1"/>
          </p:nvPr>
        </p:nvPicPr>
        <p:blipFill>
          <a:blip r:embed="rId3" cstate="print"/>
          <a:srcRect/>
          <a:stretch>
            <a:fillRect/>
          </a:stretch>
        </p:blipFill>
        <p:spPr>
          <a:xfrm>
            <a:off x="3200400" y="1828800"/>
            <a:ext cx="2660650" cy="3657600"/>
          </a:xfrm>
          <a:noFill/>
          <a:ln w="254000" cmpd="tri">
            <a:solidFill>
              <a:srgbClr val="0000FF"/>
            </a:solidFill>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3" name="Picture 3" descr="NEW Edel OVAL sml001"/>
          <p:cNvPicPr>
            <a:picLocks noChangeAspect="1" noChangeArrowheads="1"/>
          </p:cNvPicPr>
          <p:nvPr>
            <p:ph sz="half" idx="1"/>
          </p:nvPr>
        </p:nvPicPr>
        <p:blipFill>
          <a:blip r:embed="rId2" cstate="print"/>
          <a:srcRect/>
          <a:stretch>
            <a:fillRect/>
          </a:stretch>
        </p:blipFill>
        <p:spPr>
          <a:xfrm>
            <a:off x="2971800" y="533400"/>
            <a:ext cx="3529013" cy="4565650"/>
          </a:xfrm>
          <a:noFill/>
          <a:ln w="127000">
            <a:solidFill>
              <a:srgbClr val="CC9900"/>
            </a:solidFill>
          </a:ln>
        </p:spPr>
      </p:pic>
      <p:sp>
        <p:nvSpPr>
          <p:cNvPr id="256004" name="Rectangle 4"/>
          <p:cNvSpPr>
            <a:spLocks noGrp="1" noChangeArrowheads="1"/>
          </p:cNvSpPr>
          <p:nvPr>
            <p:ph type="body" sz="half" idx="2"/>
          </p:nvPr>
        </p:nvSpPr>
        <p:spPr>
          <a:xfrm>
            <a:off x="457200" y="5334000"/>
            <a:ext cx="8229600" cy="1173163"/>
          </a:xfrm>
        </p:spPr>
        <p:txBody>
          <a:bodyPr/>
          <a:lstStyle/>
          <a:p>
            <a:pPr algn="ctr">
              <a:lnSpc>
                <a:spcPct val="80000"/>
              </a:lnSpc>
              <a:buFontTx/>
              <a:buNone/>
            </a:pPr>
            <a:r>
              <a:rPr lang="en-US" sz="2400">
                <a:latin typeface="Monotype Corsiva" pitchFamily="66" charset="0"/>
              </a:rPr>
              <a:t>   Venerable Edel Quinn</a:t>
            </a:r>
            <a:br>
              <a:rPr lang="en-US" sz="2400">
                <a:latin typeface="Monotype Corsiva" pitchFamily="66" charset="0"/>
              </a:rPr>
            </a:br>
            <a:r>
              <a:rPr lang="en-US" sz="1800">
                <a:latin typeface="Monotype Corsiva" pitchFamily="66" charset="0"/>
              </a:rPr>
              <a:t>September 14, 1907 – May 12, 1944</a:t>
            </a:r>
          </a:p>
          <a:p>
            <a:pPr algn="ctr">
              <a:lnSpc>
                <a:spcPct val="80000"/>
              </a:lnSpc>
              <a:buFontTx/>
              <a:buNone/>
            </a:pPr>
            <a:r>
              <a:rPr lang="en-US">
                <a:latin typeface="Monotype Corsiva" pitchFamily="66" charset="0"/>
              </a:rPr>
              <a:t>    </a:t>
            </a:r>
            <a:r>
              <a:rPr lang="en-US" b="1">
                <a:solidFill>
                  <a:srgbClr val="CC9900"/>
                </a:solidFill>
                <a:latin typeface="Monotype Corsiva" pitchFamily="66" charset="0"/>
              </a:rPr>
              <a:t>Happy 100</a:t>
            </a:r>
            <a:r>
              <a:rPr lang="en-US" b="1" baseline="30000">
                <a:solidFill>
                  <a:srgbClr val="CC9900"/>
                </a:solidFill>
                <a:latin typeface="Monotype Corsiva" pitchFamily="66" charset="0"/>
              </a:rPr>
              <a:t>th</a:t>
            </a:r>
            <a:r>
              <a:rPr lang="en-US" b="1">
                <a:solidFill>
                  <a:srgbClr val="CC9900"/>
                </a:solidFill>
                <a:latin typeface="Monotype Corsiva" pitchFamily="66" charset="0"/>
              </a:rPr>
              <a:t> Birthday!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Grp="1" noChangeArrowheads="1"/>
          </p:cNvSpPr>
          <p:nvPr>
            <p:ph type="title"/>
          </p:nvPr>
        </p:nvSpPr>
        <p:spPr/>
        <p:txBody>
          <a:bodyPr/>
          <a:lstStyle/>
          <a:p>
            <a:r>
              <a:rPr lang="en-US">
                <a:solidFill>
                  <a:srgbClr val="CC9900"/>
                </a:solidFill>
              </a:rPr>
              <a:t>Family</a:t>
            </a:r>
          </a:p>
        </p:txBody>
      </p:sp>
      <p:pic>
        <p:nvPicPr>
          <p:cNvPr id="26632" name="Picture 8" descr="DAD AND BROTHER 1920"/>
          <p:cNvPicPr>
            <a:picLocks noChangeAspect="1" noChangeArrowheads="1"/>
          </p:cNvPicPr>
          <p:nvPr>
            <p:ph sz="half" idx="1"/>
          </p:nvPr>
        </p:nvPicPr>
        <p:blipFill>
          <a:blip r:embed="rId3" cstate="print"/>
          <a:srcRect/>
          <a:stretch>
            <a:fillRect/>
          </a:stretch>
        </p:blipFill>
        <p:spPr>
          <a:xfrm>
            <a:off x="5410200" y="2438400"/>
            <a:ext cx="3354388" cy="3654425"/>
          </a:xfrm>
          <a:noFill/>
          <a:ln w="76200" cmpd="tri">
            <a:solidFill>
              <a:srgbClr val="CC6600"/>
            </a:solidFill>
          </a:ln>
        </p:spPr>
      </p:pic>
      <p:pic>
        <p:nvPicPr>
          <p:cNvPr id="26633" name="Picture 9" descr="MOM"/>
          <p:cNvPicPr>
            <a:picLocks noChangeAspect="1" noChangeArrowheads="1"/>
          </p:cNvPicPr>
          <p:nvPr>
            <p:ph sz="half" idx="2"/>
          </p:nvPr>
        </p:nvPicPr>
        <p:blipFill>
          <a:blip r:embed="rId4" cstate="print"/>
          <a:srcRect/>
          <a:stretch>
            <a:fillRect/>
          </a:stretch>
        </p:blipFill>
        <p:spPr>
          <a:xfrm>
            <a:off x="381000" y="1676400"/>
            <a:ext cx="4487863" cy="3656013"/>
          </a:xfrm>
          <a:noFill/>
          <a:ln w="76200" cmpd="tri">
            <a:solidFill>
              <a:srgbClr val="CC660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2559</TotalTime>
  <Words>4948</Words>
  <Application>Microsoft Office PowerPoint</Application>
  <PresentationFormat>On-screen Show (4:3)</PresentationFormat>
  <Paragraphs>420</Paragraphs>
  <Slides>85</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85</vt:i4>
      </vt:variant>
    </vt:vector>
  </HeadingPairs>
  <TitlesOfParts>
    <vt:vector size="91" baseType="lpstr">
      <vt:lpstr>Arial</vt:lpstr>
      <vt:lpstr>Monotype Corsiva</vt:lpstr>
      <vt:lpstr>Wingdings</vt:lpstr>
      <vt:lpstr>Bickley Script</vt:lpstr>
      <vt:lpstr>Old English Text MT</vt:lpstr>
      <vt:lpstr>Default Design</vt:lpstr>
      <vt:lpstr>Venerable Edel Quinn September 14, 1907 – May 12, 1944</vt:lpstr>
      <vt:lpstr>Some Legion Terms</vt:lpstr>
      <vt:lpstr>Edel Mary Quinn was born on  September 14, 1907  in Kanturk, County Cork, Ireland</vt:lpstr>
      <vt:lpstr>Kanturk (then and now)</vt:lpstr>
      <vt:lpstr>Slide 5</vt:lpstr>
      <vt:lpstr>Edel was baptized on  Sept. 18, 1907 in Castlemagner</vt:lpstr>
      <vt:lpstr>“Edel”, not “Adele”</vt:lpstr>
      <vt:lpstr>Siblings</vt:lpstr>
      <vt:lpstr>Family</vt:lpstr>
      <vt:lpstr>Many Moves</vt:lpstr>
      <vt:lpstr>School Years</vt:lpstr>
      <vt:lpstr>Return to Monkstown</vt:lpstr>
      <vt:lpstr>A Proposal`</vt:lpstr>
      <vt:lpstr>The Legion of Mary</vt:lpstr>
      <vt:lpstr>Praesidia &amp; Works</vt:lpstr>
      <vt:lpstr>The Poor Clares</vt:lpstr>
      <vt:lpstr>A Change of Plans</vt:lpstr>
      <vt:lpstr>A Pilgrimage</vt:lpstr>
      <vt:lpstr>Extension</vt:lpstr>
      <vt:lpstr>A Request</vt:lpstr>
      <vt:lpstr>Approval</vt:lpstr>
      <vt:lpstr>Departure</vt:lpstr>
      <vt:lpstr>Her First Letter</vt:lpstr>
      <vt:lpstr>The Voyage</vt:lpstr>
      <vt:lpstr>Along the Way</vt:lpstr>
      <vt:lpstr>First Praesidium</vt:lpstr>
      <vt:lpstr>Reception by the “Natives”</vt:lpstr>
      <vt:lpstr>Challenges</vt:lpstr>
      <vt:lpstr>Edel’s Mission Territory: Kenya . . .</vt:lpstr>
      <vt:lpstr>. . . Uganda . . .</vt:lpstr>
      <vt:lpstr>. . . Tanzania . . .</vt:lpstr>
      <vt:lpstr>. . . Zanzibar . . .</vt:lpstr>
      <vt:lpstr>. . . Nyasaland (now Malawi) . . .</vt:lpstr>
      <vt:lpstr>. . . Mauritius</vt:lpstr>
      <vt:lpstr>Early Results</vt:lpstr>
      <vt:lpstr>The Priests</vt:lpstr>
      <vt:lpstr>First Bout with Illness</vt:lpstr>
      <vt:lpstr>Archbishop Riberi Apostolic Delegate to Africa</vt:lpstr>
      <vt:lpstr>1937/1938 Highlights</vt:lpstr>
      <vt:lpstr>Transportation Troubles</vt:lpstr>
      <vt:lpstr>Uganda</vt:lpstr>
      <vt:lpstr>Slide 42</vt:lpstr>
      <vt:lpstr>One Example of Results</vt:lpstr>
      <vt:lpstr>Second Bout with Illness</vt:lpstr>
      <vt:lpstr>Report in June 1939 Maria Legionis</vt:lpstr>
      <vt:lpstr>Slide 46</vt:lpstr>
      <vt:lpstr>Some 1939 Highlights</vt:lpstr>
      <vt:lpstr>War</vt:lpstr>
      <vt:lpstr>1940</vt:lpstr>
      <vt:lpstr>Mauritius</vt:lpstr>
      <vt:lpstr>Slide 51</vt:lpstr>
      <vt:lpstr>Archbishop Leen wrote to Dublin:</vt:lpstr>
      <vt:lpstr>Nyasaland</vt:lpstr>
      <vt:lpstr>Death?</vt:lpstr>
      <vt:lpstr>Third Bout with Illness</vt:lpstr>
      <vt:lpstr>Ruby Roberts</vt:lpstr>
      <vt:lpstr>Umlamli</vt:lpstr>
      <vt:lpstr>Blessed Louis Marie de Montfort</vt:lpstr>
      <vt:lpstr>Result</vt:lpstr>
      <vt:lpstr>Back in Nairobi</vt:lpstr>
      <vt:lpstr>Slide 61</vt:lpstr>
      <vt:lpstr>Slide 62</vt:lpstr>
      <vt:lpstr>Fourth Bout with Illness</vt:lpstr>
      <vt:lpstr>Continued Work</vt:lpstr>
      <vt:lpstr>Final Bout with Illness</vt:lpstr>
      <vt:lpstr>“Death of a Heroine”</vt:lpstr>
      <vt:lpstr>Maria Legionis:  July, 1944</vt:lpstr>
      <vt:lpstr>Slide 68</vt:lpstr>
      <vt:lpstr>Slide 69</vt:lpstr>
      <vt:lpstr>A Dream Realized</vt:lpstr>
      <vt:lpstr>Slide 71</vt:lpstr>
      <vt:lpstr>Maria Legionis:  July, 1944</vt:lpstr>
      <vt:lpstr>Slide 73</vt:lpstr>
      <vt:lpstr>Slide 74</vt:lpstr>
      <vt:lpstr>Slide 75</vt:lpstr>
      <vt:lpstr>Her Legacy</vt:lpstr>
      <vt:lpstr>Well Known to Legionaries . . .</vt:lpstr>
      <vt:lpstr>. . . and to the World</vt:lpstr>
      <vt:lpstr>Slide 79</vt:lpstr>
      <vt:lpstr>A Legion Saint</vt:lpstr>
      <vt:lpstr>Her Shrine</vt:lpstr>
      <vt:lpstr>Slide 82</vt:lpstr>
      <vt:lpstr>Edel’s “Words of Life” continue to inspire legionaries</vt:lpstr>
      <vt:lpstr>1907-2007:  A Blessed Century</vt:lpstr>
      <vt:lpstr>Slide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Venerable Edel Quinn September 14, 1907 – May 12, 1944</dc:title>
  <dc:creator>Edel Lukens</dc:creator>
  <cp:lastModifiedBy>fklusek</cp:lastModifiedBy>
  <cp:revision>46</cp:revision>
  <dcterms:created xsi:type="dcterms:W3CDTF">2007-08-20T23:01:17Z</dcterms:created>
  <dcterms:modified xsi:type="dcterms:W3CDTF">2019-03-07T02:35:41Z</dcterms:modified>
</cp:coreProperties>
</file>