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57" r:id="rId3"/>
    <p:sldId id="259" r:id="rId4"/>
    <p:sldId id="258" r:id="rId5"/>
    <p:sldId id="260" r:id="rId6"/>
    <p:sldId id="261" r:id="rId7"/>
    <p:sldId id="262" r:id="rId8"/>
    <p:sldId id="263" r:id="rId9"/>
    <p:sldId id="264" r:id="rId10"/>
    <p:sldId id="265" r:id="rId11"/>
    <p:sldId id="267" r:id="rId12"/>
    <p:sldId id="269" r:id="rId13"/>
    <p:sldId id="270" r:id="rId14"/>
    <p:sldId id="273" r:id="rId15"/>
    <p:sldId id="271" r:id="rId16"/>
    <p:sldId id="272" r:id="rId17"/>
    <p:sldId id="274" r:id="rId18"/>
    <p:sldId id="275" r:id="rId19"/>
    <p:sldId id="276" r:id="rId20"/>
    <p:sldId id="277" r:id="rId21"/>
    <p:sldId id="278" r:id="rId22"/>
    <p:sldId id="279" r:id="rId23"/>
    <p:sldId id="280" r:id="rId24"/>
    <p:sldId id="281" r:id="rId25"/>
    <p:sldId id="289" r:id="rId26"/>
    <p:sldId id="282" r:id="rId27"/>
    <p:sldId id="283" r:id="rId28"/>
    <p:sldId id="314" r:id="rId29"/>
    <p:sldId id="284" r:id="rId30"/>
    <p:sldId id="285" r:id="rId31"/>
    <p:sldId id="286" r:id="rId32"/>
    <p:sldId id="287" r:id="rId33"/>
    <p:sldId id="292" r:id="rId34"/>
    <p:sldId id="290" r:id="rId35"/>
    <p:sldId id="288" r:id="rId36"/>
    <p:sldId id="293" r:id="rId37"/>
    <p:sldId id="294" r:id="rId38"/>
    <p:sldId id="295" r:id="rId39"/>
    <p:sldId id="296" r:id="rId40"/>
    <p:sldId id="297" r:id="rId41"/>
    <p:sldId id="298" r:id="rId42"/>
    <p:sldId id="312" r:id="rId43"/>
    <p:sldId id="299" r:id="rId44"/>
    <p:sldId id="302" r:id="rId45"/>
    <p:sldId id="303" r:id="rId46"/>
    <p:sldId id="304" r:id="rId47"/>
    <p:sldId id="306" r:id="rId48"/>
    <p:sldId id="307" r:id="rId49"/>
    <p:sldId id="313" r:id="rId50"/>
    <p:sldId id="308" r:id="rId51"/>
    <p:sldId id="309" r:id="rId52"/>
    <p:sldId id="311" r:id="rId53"/>
    <p:sldId id="315" r:id="rId54"/>
  </p:sldIdLst>
  <p:sldSz cx="9144000" cy="6858000" type="screen4x3"/>
  <p:notesSz cx="9144000" cy="6858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el Luken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66"/>
    <a:srgbClr val="FF33CC"/>
    <a:srgbClr val="FF3300"/>
    <a:srgbClr val="9966FF"/>
    <a:srgbClr val="FAF40C"/>
    <a:srgbClr val="E4FC04"/>
    <a:srgbClr val="EE80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28"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endParaRPr lang="en-US"/>
          </a:p>
        </p:txBody>
      </p:sp>
      <p:sp>
        <p:nvSpPr>
          <p:cNvPr id="124931"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endParaRPr lang="en-US"/>
          </a:p>
        </p:txBody>
      </p:sp>
      <p:sp>
        <p:nvSpPr>
          <p:cNvPr id="124932"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endParaRPr lang="en-US"/>
          </a:p>
        </p:txBody>
      </p:sp>
      <p:sp>
        <p:nvSpPr>
          <p:cNvPr id="124933"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3F7FB0DF-51AF-4899-8F43-99D9955819D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endParaRPr lang="en-US"/>
          </a:p>
        </p:txBody>
      </p:sp>
      <p:sp>
        <p:nvSpPr>
          <p:cNvPr id="128003"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endParaRPr lang="en-US"/>
          </a:p>
        </p:txBody>
      </p:sp>
      <p:sp>
        <p:nvSpPr>
          <p:cNvPr id="128004" name="Rectangle 4"/>
          <p:cNvSpPr>
            <a:spLocks noRo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12800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06"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endParaRPr lang="en-US"/>
          </a:p>
        </p:txBody>
      </p:sp>
      <p:sp>
        <p:nvSpPr>
          <p:cNvPr id="128007"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083E58AD-2BBA-43B3-8D92-E13CB5B0B10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5B864-8ECE-4F59-BFBD-F43EC3A8DD53}" type="slidenum">
              <a:rPr lang="en-US"/>
              <a:pPr/>
              <a:t>1</a:t>
            </a:fld>
            <a:endParaRPr 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Presentation in honor of Alfie Lambe's 75th birthday given by Edel Lukens on Sunday, June 17, 2007 at St. Agnes – St. John Nepomucene Church to the Philadelphia Senatus.  Information and photos were taken primarily from Maria Legionis issues 1953-1959.</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7D94A-6B9A-49DE-955C-A35106A4A9A8}" type="slidenum">
              <a:rPr lang="en-US"/>
              <a:pPr/>
              <a:t>14</a:t>
            </a:fld>
            <a:endParaRPr 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At the time the envoys arrived, Colombia had the Legion in 18 dioceses and had about 250 praesidia.</a:t>
            </a:r>
          </a:p>
          <a:p>
            <a:r>
              <a:rPr lang="en-US"/>
              <a:t>Protestant missionaries had flocked to South America by the thousands and were undermining the faith of the inhabitants.</a:t>
            </a:r>
          </a:p>
          <a:p>
            <a:r>
              <a:rPr lang="en-US"/>
              <a:t>The Legion was doing great work to counteract those influences. </a:t>
            </a:r>
          </a:p>
          <a:p>
            <a:r>
              <a:rPr lang="en-US"/>
              <a:t>The first photo shows a Legion function in Colombia:  Comitium secretary, Lilia Sanchez, is playing the guitar.  Fr. Werner looks on.</a:t>
            </a:r>
          </a:p>
          <a:p>
            <a:r>
              <a:rPr lang="en-US"/>
              <a:t>The second photo was taken on Christmas day.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7AD95-D550-41C2-B92D-F1669561E111}" type="slidenum">
              <a:rPr lang="en-US"/>
              <a:pPr/>
              <a:t>15</a:t>
            </a:fld>
            <a:endParaRPr lang="en-US"/>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t>1954 was a busy time in the Legion:</a:t>
            </a:r>
          </a:p>
          <a:p>
            <a:r>
              <a:rPr lang="en-US"/>
              <a:t>Alfie flew from Bogota, Colombia to Quito, Ecuador</a:t>
            </a:r>
          </a:p>
          <a:p>
            <a:r>
              <a:rPr lang="en-US"/>
              <a:t>Joaquina Lucas flew from Lima, Peru to Rio de Janeiro, Brazil</a:t>
            </a:r>
          </a:p>
          <a:p>
            <a:r>
              <a:rPr lang="en-US"/>
              <a:t>Two envoys flew to Cuba from USA:  Delphine Madill and Anita Agostini</a:t>
            </a:r>
          </a:p>
          <a:p>
            <a:r>
              <a:rPr lang="en-US"/>
              <a:t>Anna O’Connor traveled from Ireland to Matadi, Belgian Congo by sea.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8B61C-EC49-469E-9A88-EC63D270FA58}" type="slidenum">
              <a:rPr lang="en-US"/>
              <a:pPr/>
              <a:t>16</a:t>
            </a:fld>
            <a:endParaRPr lang="en-U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t>Cardinal de la Torre received the Colombian extension workers.  (Next to him is Fr. Barrera, spiritual director of the Quito Curia.)</a:t>
            </a:r>
          </a:p>
          <a:p>
            <a:r>
              <a:rPr lang="en-US"/>
              <a:t>The second photos shows embers of the Ambato Curia, started by Alfie Lambe.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F06A6-F6D2-4F82-A4CC-8C10787AFB6B}" type="slidenum">
              <a:rPr lang="en-US"/>
              <a:pPr/>
              <a:t>17</a:t>
            </a:fld>
            <a:endParaRPr lang="en-US"/>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The Sept. 1955 Maria Legionis notes:  “Our Envoy, Mr. A. Lambe, who had been visiting the Curiae in Peru for the past few months was “posted as missing” – no letters having been received from him for several weeks.  Then came a thrilling report: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D776D-E0E1-468F-B65D-4B6D7FF8F1DC}" type="slidenum">
              <a:rPr lang="en-US"/>
              <a:pPr/>
              <a:t>18</a:t>
            </a:fld>
            <a:endParaRPr lang="en-US"/>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The article ends:  “Such is the life of an Envoy . . . full of crowded fruitful busy hours!”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5A8C8-681A-46F0-8A3F-0671B83C561B}" type="slidenum">
              <a:rPr lang="en-US"/>
              <a:pPr/>
              <a:t>19</a:t>
            </a:fld>
            <a:endParaRPr lang="en-US"/>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In July 1955 the International Eucharistic Congress was held in Rio de Janeiro.</a:t>
            </a:r>
          </a:p>
          <a:p>
            <a:r>
              <a:rPr lang="en-US"/>
              <a:t>(It is interesting to note that Alfie was born in June 1932, the month that the Eucharistic Congress was held in Dublin, so his life was book-ended by two of these special events.)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157D9-CA04-49B2-8E71-809717859449}" type="slidenum">
              <a:rPr lang="en-US"/>
              <a:pPr/>
              <a:t>20</a:t>
            </a:fld>
            <a:endParaRPr lang="en-US"/>
          </a:p>
        </p:txBody>
      </p:sp>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The Eucharistic Altar was set up to symbolize the Barque of Peter on the Bay of Guanabara.</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6880F-F704-46AC-AACC-6FB5AF093A1D}" type="slidenum">
              <a:rPr lang="en-US"/>
              <a:pPr/>
              <a:t>21</a:t>
            </a:fld>
            <a:endParaRPr lang="en-US"/>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t>The envoys staffed a stall at the Congress Center where they gave out Legion literature and spoke to the visitors.</a:t>
            </a:r>
          </a:p>
          <a:p>
            <a:r>
              <a:rPr lang="en-US"/>
              <a:t>Between them, they were fluent in 7 languages, so they could speak to almost everyone who came by.</a:t>
            </a:r>
          </a:p>
          <a:p>
            <a:r>
              <a:rPr lang="en-US"/>
              <a:t>Alfie met with cardinals, bishops, priests, and lay people and introduced the Legion to many who did not yet have it in their dioceses.</a:t>
            </a:r>
          </a:p>
          <a:p>
            <a:r>
              <a:rPr lang="en-US"/>
              <a:t>He wrote to Dublin:  “I met almost all the Bishops.”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3FD81-42DB-4F49-AA23-67928961C66E}" type="slidenum">
              <a:rPr lang="en-US"/>
              <a:pPr/>
              <a:t>22</a:t>
            </a:fld>
            <a:endParaRPr lang="en-US"/>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This is after the final Benediction of the Eucharistic Congress:  Cardinal D’Alton stops to have a few words with Alfie.</a:t>
            </a:r>
          </a:p>
          <a:p>
            <a:r>
              <a:rPr lang="en-US"/>
              <a:t>The Legion was held in high esteem at the Congress:  During the closing of the Congress, the Holy Father (Pius XII) spoke to the Brazilian Nation.  Legion standards were in front of the High Altar alongside the Papal flag and the flag of Brazil.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A82C1C-7328-4557-949E-18356B108EC0}" type="slidenum">
              <a:rPr lang="en-US"/>
              <a:pPr/>
              <a:t>23</a:t>
            </a:fld>
            <a:endParaRPr lang="en-US"/>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pPr marL="228600" indent="-228600">
              <a:buFontTx/>
              <a:buAutoNum type="arabicPeriod"/>
            </a:pPr>
            <a:r>
              <a:rPr lang="en-US"/>
              <a:t>Bishop Samore from the Vatican, Bishop Lombardi – Nuncio in Brazil, Bishop Camara – Archbishop of Rio</a:t>
            </a:r>
          </a:p>
          <a:p>
            <a:pPr marL="228600" indent="-228600">
              <a:buFontTx/>
              <a:buAutoNum type="arabicPeriod"/>
            </a:pPr>
            <a:r>
              <a:rPr lang="en-US"/>
              <a:t>Archbishops of Havana, Cuba and Guatemala – both wanted Alfie to come to their dioceses.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14354-789A-4608-AE9E-F52289397D94}" type="slidenum">
              <a:rPr lang="en-US"/>
              <a:pPr/>
              <a:t>2</a:t>
            </a:fld>
            <a:endParaRPr lang="en-US"/>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Tullamore is in the exact center of Ireland, to the west of Dublin.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4855F-5644-447D-83B3-5C9FAF45EAF1}" type="slidenum">
              <a:rPr lang="en-US"/>
              <a:pPr/>
              <a:t>24</a:t>
            </a:fld>
            <a:endParaRPr lang="en-US"/>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t>With Bishop Lombardi, Joaquina Lucas, and Mary Clerkin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99F16-64BB-4C31-81EB-96D05775F8EE}" type="slidenum">
              <a:rPr lang="en-US"/>
              <a:pPr/>
              <a:t>25</a:t>
            </a:fld>
            <a:endParaRPr lang="en-US"/>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t>From Maria Legionis:  “His Excellency spoke [with Alfie] of the extension of the Legion in Colombia and Ecuador and insisted that the carrying out by the Legion of hard and solid apostolic work would be its surest way of spreading to all the South American continent.”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A3A51-6262-4FDA-96C6-C84CEC8A67A9}" type="slidenum">
              <a:rPr lang="en-US"/>
              <a:pPr/>
              <a:t>26</a:t>
            </a:fld>
            <a:endParaRPr lang="en-US"/>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a:t>Maria Diepen, Alfie Lambe, Mary Clerkin, Joaquina Lucas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04266-F1FA-4EA1-BBBC-D82F5D88B7F4}" type="slidenum">
              <a:rPr lang="en-US"/>
              <a:pPr/>
              <a:t>27</a:t>
            </a:fld>
            <a:endParaRPr lang="en-U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After the Eucharistic Congress, Alfie left for Argentina.  He also worked in Uruguay and Paraguay, then returned to Argentina.</a:t>
            </a:r>
          </a:p>
          <a:p>
            <a:r>
              <a:rPr lang="en-US"/>
              <a:t>The next several slides show miscellaneous photos of Alfie’s travels.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65ED1-D160-4EE7-90A1-E8D488423FCC}" type="slidenum">
              <a:rPr lang="en-US"/>
              <a:pPr/>
              <a:t>28</a:t>
            </a:fld>
            <a:endParaRPr lang="en-US"/>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Bishop Proano was spiritual director of two praesidia and a Curia himself and planned to have curiae in every region of his diocese.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BC411-853B-4DC2-929F-CEA20182C0E4}" type="slidenum">
              <a:rPr lang="en-US"/>
              <a:pPr/>
              <a:t>31</a:t>
            </a:fld>
            <a:endParaRPr lang="en-US"/>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Alfie named this animal “Peter”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27619-6292-4BED-BA34-FA0E7BE01DD0}" type="slidenum">
              <a:rPr lang="en-US"/>
              <a:pPr/>
              <a:t>32</a:t>
            </a:fld>
            <a:endParaRPr lang="en-US"/>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t>From Maria Legionis:  “Looking up at the Waterfall of Iguazu, on the borders of Brazil and Argentina, he seems to say:  “Even that is not an impossible obstacle.”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F05F5-202B-4F73-AA22-3B8DD056D01D}" type="slidenum">
              <a:rPr lang="en-US"/>
              <a:pPr/>
              <a:t>33</a:t>
            </a:fld>
            <a:endParaRPr lang="en-US"/>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t>This photo was taken in October, 1958 in Buenos Aires.  It was sent to Concilium by Sr. Bridget Mooney.  She said, “Alfie worked with interest and love for each soul as we can see.  The legionary beside him is learning from his example.”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87B03-DE4B-40E6-AFD2-7D77190053D9}" type="slidenum">
              <a:rPr lang="en-US"/>
              <a:pPr/>
              <a:t>34</a:t>
            </a:fld>
            <a:endParaRPr lang="en-US"/>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a:t>Alfie, Fr. Michael Murphy, and members of the Asuncion Curia meet Envoy Una Twomey who would be working in Paraguay.</a:t>
            </a:r>
          </a:p>
          <a:p>
            <a:r>
              <a:rPr lang="en-US"/>
              <a:t>The caption in Maria Legionis says:  “All are beaming with delight to have two experts in their midst to guide them in work of perfecting the Legion in Asuncion.”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D047C-3368-44E9-A919-D0840B60FDBF}" type="slidenum">
              <a:rPr lang="en-US"/>
              <a:pPr/>
              <a:t>35</a:t>
            </a:fld>
            <a:endParaRPr lang="en-U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1.  Picnic lunch on Christmas Day with Mary Clerkin (and Una Twomey).</a:t>
            </a:r>
          </a:p>
          <a:p>
            <a:r>
              <a:rPr lang="en-US"/>
              <a:t>2.  Una Twomey receiving a vexillum from the Curia president in Asuncion, Paraguay.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1BC7F-9A15-4FA6-9127-3FB84F730CCE}" type="slidenum">
              <a:rPr lang="en-US"/>
              <a:pPr/>
              <a:t>4</a:t>
            </a:fld>
            <a:endParaRPr 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t>Alfie was present when Frank Duff gave a talk on the Legion to a group of Irish Christian Brothers.</a:t>
            </a:r>
          </a:p>
          <a:p>
            <a:r>
              <a:rPr lang="en-US"/>
              <a:t>Alfie later told him that it had made a great impression on him.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09B56-8BB4-4F43-B8F2-950C2D1DBE73}" type="slidenum">
              <a:rPr lang="en-US"/>
              <a:pPr/>
              <a:t>36</a:t>
            </a:fld>
            <a:endParaRPr 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With Fr. Tekeyan and legionaries from Montevideo.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DD0B4-DF83-43FB-A03A-3F014F2B8D9F}" type="slidenum">
              <a:rPr lang="en-US"/>
              <a:pPr/>
              <a:t>37</a:t>
            </a:fld>
            <a:endParaRPr 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pPr marL="228600" indent="-228600"/>
            <a:r>
              <a:rPr lang="en-US"/>
              <a:t>1 and 2:  With Fr. Di Jacobo, rector of the Seminary of Parana and the presidents of the two seminary praesidia:  praesidium of theologians and praesidium of philosophers.</a:t>
            </a:r>
          </a:p>
          <a:p>
            <a:pPr marL="228600" indent="-228600"/>
            <a:r>
              <a:rPr lang="en-US"/>
              <a:t>3.  On the Feast of the Most Holy Rosary with Bishop Raspanti of Moron and Fr. James McGrath, spiritual director of the Legion in Castelar.  Sr. Elisa Fox, next to Alfie, was the praesidium president and a pioneer of the Legion in Argentina.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49F91-3445-4853-88F7-62CF213FF8A0}" type="slidenum">
              <a:rPr lang="en-US"/>
              <a:pPr/>
              <a:t>38</a:t>
            </a:fld>
            <a:endParaRPr lang="en-US"/>
          </a:p>
        </p:txBody>
      </p:sp>
      <p:sp>
        <p:nvSpPr>
          <p:cNvPr id="183298" name="Rectangle 2"/>
          <p:cNvSpPr>
            <a:spLocks noRo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a:t>Alfie is running the first meeting of the Salta Curia.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F0F72-776B-43F7-BCC2-E457BB083953}" type="slidenum">
              <a:rPr lang="en-US"/>
              <a:pPr/>
              <a:t>39</a:t>
            </a:fld>
            <a:endParaRPr 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t>Besides Alfie’s great interest in South America, he dreamt of being an envoy to Russia when his time in South America was completed.  Frank Duff notes that, “None of us would doubt that Alfie’s yearnings and preparations formed a contributory part of that development.”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4AFE1-BCC6-4A18-9B31-E86B0D5F448F}" type="slidenum">
              <a:rPr lang="en-US"/>
              <a:pPr/>
              <a:t>40</a:t>
            </a:fld>
            <a:endParaRPr lang="en-US"/>
          </a:p>
        </p:txBody>
      </p:sp>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t>The Irish Ambassador was  Mr. T. J. Horan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6AA4D-68DE-44AB-B93C-0E3F1DCF3D28}" type="slidenum">
              <a:rPr lang="en-US"/>
              <a:pPr/>
              <a:t>41</a:t>
            </a:fld>
            <a:endParaRPr lang="en-US"/>
          </a:p>
        </p:txBody>
      </p:sp>
      <p:sp>
        <p:nvSpPr>
          <p:cNvPr id="173058" name="Rectangle 2"/>
          <p:cNvSpPr>
            <a:spLocks noRo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a:t>In a sense, his wish to be a Christian Brother was granted at death.</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FCEEA-6250-4E20-961B-D1A77D0A3865}" type="slidenum">
              <a:rPr lang="en-US"/>
              <a:pPr/>
              <a:t>42</a:t>
            </a:fld>
            <a:endParaRPr lang="en-US"/>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t>St. Agnes is always shown with a lamb.</a:t>
            </a:r>
          </a:p>
          <a:p>
            <a:r>
              <a:rPr lang="en-US"/>
              <a:t>It was the custom every year on this feast for two lambs to be presented to the Holy Father.  </a:t>
            </a:r>
          </a:p>
          <a:p>
            <a:r>
              <a:rPr lang="en-US"/>
              <a:t>Frank Duff wrote, “It has been pointed out that the Legion gave the Eternal Father a lamb on that 21</a:t>
            </a:r>
            <a:r>
              <a:rPr lang="en-US" baseline="30000"/>
              <a:t>st</a:t>
            </a:r>
            <a:r>
              <a:rPr lang="en-US"/>
              <a:t> January, the reference being to the term cordero or corderito (meaning a lamb) by which Alfie was everywhere affectionately known.”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D651C-373C-44E9-AA77-86C3167EE6F2}" type="slidenum">
              <a:rPr lang="en-US"/>
              <a:pPr/>
              <a:t>44</a:t>
            </a:fld>
            <a:endParaRPr lang="en-US"/>
          </a:p>
        </p:txBody>
      </p:sp>
      <p:sp>
        <p:nvSpPr>
          <p:cNvPr id="175106" name="Rectangle 2"/>
          <p:cNvSpPr>
            <a:spLocks noRo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t>Word was sent to Dublin by telegram:  “Alfie Joined Edel Today.”  This was the title of the lead article in the March, 1959 Maria Legionis.</a:t>
            </a:r>
          </a:p>
          <a:p>
            <a:r>
              <a:rPr lang="en-US"/>
              <a:t>Frank Duff wrote:  “One may institute a parallel between him and Edel.  Each was wise and charming and lovable and without kinks.  Each represented a frustrated vocation converted into a supreme triumph.  In her case it was accomplished in eight years and in his case in six.  She is being acclaimed as a model for modern youth.  He would fulfill the same role and in a particular way for male youth.”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70BE8-6536-4C21-8BAB-A0A120BF1804}" type="slidenum">
              <a:rPr lang="en-US"/>
              <a:pPr/>
              <a:t>45</a:t>
            </a:fld>
            <a:endParaRPr lang="en-U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t>The cover of the March, 1959 Maria Legionis was devoted to Alfie.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E8DFB-A036-45E8-AEB9-1C6E91C74DC5}" type="slidenum">
              <a:rPr lang="en-US"/>
              <a:pPr/>
              <a:t>46</a:t>
            </a:fld>
            <a:endParaRPr lang="en-US"/>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t>Noel Lynch had been assigned to assist Alfie Lambe in Argentina.  He arrived two days after the funeral and, at the age of 22, took Alfie’s place instead.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3D699-1B2A-4ADD-B0F9-0538D6657202}" type="slidenum">
              <a:rPr lang="en-US"/>
              <a:pPr/>
              <a:t>5</a:t>
            </a:fld>
            <a:endParaRPr lang="en-US"/>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He joined in July, 1950 just 12 days after his 18th birthday.</a:t>
            </a:r>
          </a:p>
          <a:p>
            <a:r>
              <a:rPr lang="en-US"/>
              <a:t>An experienced legionary from Dublin named Tom Cowley took him under his wing and trained him Legion work.</a:t>
            </a:r>
          </a:p>
          <a:p>
            <a:r>
              <a:rPr lang="en-US"/>
              <a:t>Around the same time, Seamus Grace a curia president in Dublin, went for several weeks to Donegal to extend the Legion during the summer holidays.  This became an annual tradition for legionaries to spend their holidays extending the Legion.</a:t>
            </a:r>
          </a:p>
          <a:p>
            <a:r>
              <a:rPr lang="en-US"/>
              <a:t>Tom recommended Alfie to Seamus Grace to help with extension.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5AAD1-70E9-4B63-90F0-71D572B2CA01}" type="slidenum">
              <a:rPr lang="en-US"/>
              <a:pPr/>
              <a:t>47</a:t>
            </a:fld>
            <a:endParaRPr lang="en-US"/>
          </a:p>
        </p:txBody>
      </p:sp>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In 1967, “Alfie Lambe, Legion Envoy” was written by Hilde Firtel, Legion Envoy to Germany.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6A989-AFFC-4B43-B7E8-AC4EE403BAE0}" type="slidenum">
              <a:rPr lang="en-US"/>
              <a:pPr/>
              <a:t>50</a:t>
            </a:fld>
            <a:endParaRPr 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a:t>In order to make Alfie’s cause better known,, Frank Duff wrote an article on him in 1980.  He wrote, “Do I think that Alfie is canonisable?  Yes, I do.  I could not see any defect in him.  That by itself could be a negative state.  In him it was supplemented with a faith without limit, and other heroic qualities.  He gave all his energies to the pursuit of souls.  He had Our Blessed Lady in a perfect perspective.”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46067-FA48-4635-A4EE-A6D02ADC1D32}" type="slidenum">
              <a:rPr lang="en-US"/>
              <a:pPr/>
              <a:t>51</a:t>
            </a:fld>
            <a:endParaRPr lang="en-US"/>
          </a:p>
        </p:txBody>
      </p:sp>
      <p:sp>
        <p:nvSpPr>
          <p:cNvPr id="179202" name="Rectangle 2"/>
          <p:cNvSpPr>
            <a:spLocks noRo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All legionaries are asked to promote the Cause of Alfie Lambe by reciting this prayer daily and encouraging others to pray for Alfie’s intercession as well.  Please join me in praying for his beatification right now.</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65A9C-BBB3-4E64-924B-92CF08721B04}" type="slidenum">
              <a:rPr lang="en-US"/>
              <a:pPr/>
              <a:t>52</a:t>
            </a:fld>
            <a:endParaRPr lang="en-US"/>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B8D95-44A7-4CE2-9954-42B45AE83871}" type="slidenum">
              <a:rPr lang="en-US"/>
              <a:pPr/>
              <a:t>6</a:t>
            </a:fld>
            <a:endParaRPr lang="en-US"/>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t>Alfie first orked with teams doing holiday extension, then volunteered to do a tour of extension in rural Ireland covering a period of about six months.</a:t>
            </a:r>
          </a:p>
          <a:p>
            <a:r>
              <a:rPr lang="en-US"/>
              <a:t>When he heard that Seamus Grace had offered himself as an envoy, Alfie was deeply affected and also volunteered himself as an envoy.</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6CBCF-030C-4A0C-861F-6DDC66FF16F3}" type="slidenum">
              <a:rPr lang="en-US"/>
              <a:pPr/>
              <a:t>7</a:t>
            </a:fld>
            <a:endParaRPr 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Frank Duff asked Seamus if he would like Alfie to go with him.</a:t>
            </a:r>
          </a:p>
          <a:p>
            <a:r>
              <a:rPr lang="en-US"/>
              <a:t>He gladly accepted and the appointment was made at the April 1953 Concilium meeting.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A1A2B-682D-4968-9B51-F117E17A9D81}" type="slidenum">
              <a:rPr lang="en-US"/>
              <a:pPr/>
              <a:t>11</a:t>
            </a:fld>
            <a:endParaRPr lang="en-US"/>
          </a:p>
        </p:txBody>
      </p:sp>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t>Alfie and Seamus are seen on the cover of the Sept. 1953 issue with Frank Duff.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9494C-FBA2-48F8-AB44-A33905939E54}" type="slidenum">
              <a:rPr lang="en-US"/>
              <a:pPr/>
              <a:t>12</a:t>
            </a:fld>
            <a:endParaRPr lang="en-U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During the months of preparation for the trip, the envoys studied Spanish and had the opportunity to practice it when the Concilium was visited by Fr. Mijica, founder of the Legion in Caracas, Venezuela and Fr. Jiminez, the founder of the Legion in Colombia.</a:t>
            </a:r>
          </a:p>
          <a:p>
            <a:r>
              <a:rPr lang="en-US"/>
              <a:t>Fr. Mijica was initially reluctant to have Alfie as an envoy because of his youth.</a:t>
            </a:r>
          </a:p>
          <a:p>
            <a:r>
              <a:rPr lang="en-US"/>
              <a:t>He said, “We in Venezuela have many tigers.  If they see a lamb, they devour him immediately.”</a:t>
            </a:r>
          </a:p>
          <a:p>
            <a:r>
              <a:rPr lang="en-US"/>
              <a:t>This was the first of many puns about Alfie’s last name.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7A565-B8AA-445E-8C1E-041C4CDB206E}" type="slidenum">
              <a:rPr lang="en-US"/>
              <a:pPr/>
              <a:t>13</a:t>
            </a:fld>
            <a:endParaRPr lang="en-US"/>
          </a:p>
        </p:txBody>
      </p:sp>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t>On the morning of July 15</a:t>
            </a:r>
            <a:r>
              <a:rPr lang="en-US" baseline="30000"/>
              <a:t>th</a:t>
            </a:r>
            <a:r>
              <a:rPr lang="en-US"/>
              <a:t>, three cars left Dublin transporting the envoys, their families, and the Concilium officers.</a:t>
            </a:r>
          </a:p>
          <a:p>
            <a:r>
              <a:rPr lang="en-US"/>
              <a:t>They stopped to receive a blessing at Cistercian Abbey along the way – and added a 4</a:t>
            </a:r>
            <a:r>
              <a:rPr lang="en-US" baseline="30000"/>
              <a:t>th</a:t>
            </a:r>
            <a:r>
              <a:rPr lang="en-US"/>
              <a:t> car to the convoy. [The photo shows the Lord Abbot, Dom Camillus Claffey blessing the envoys]</a:t>
            </a:r>
          </a:p>
          <a:p>
            <a:r>
              <a:rPr lang="en-US"/>
              <a:t>The group stopped in Limerick where legionaries had prepared refreshments – the convoy increased to 12 cars.</a:t>
            </a:r>
          </a:p>
          <a:p>
            <a:r>
              <a:rPr lang="en-US"/>
              <a:t>In the meantime, a crowd had gathered at the airport to recite the Catena as the plane took off.  Officials at Shannon airport said it was the largest crowd since the Kerry football team was sent off to New York.</a:t>
            </a:r>
          </a:p>
          <a:p>
            <a:r>
              <a:rPr lang="en-US"/>
              <a:t>The plane was slightly delayed and left at 7 minutes after midnight – making the departure happen on the feast of Our Lady of Mount Carmel.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99EE0-0E79-45B7-96BF-354C588BC85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A7CD81-6177-41C0-B9CA-1D98C6A83A0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5A9723-88DF-4F98-81A4-C72AB530AEB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F6ACF50-1467-416B-93B1-86ED8BE1B5C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859C801-B600-443E-9B69-E3DA47633A0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483850-4375-4D65-8D46-F90B82D53E3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0B12EC9-E9F3-448C-B2D8-024E251C99D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DFE9D06-ED8D-4FBD-99B9-04F383B10FA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339CD26-E73D-4339-8C60-2D92FEF66FE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5DAE3F7-3D82-4A7C-BE1C-32DE58696CF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BE034C6-544C-468C-90E3-9BF37F92742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368162-247E-4BC4-8C83-D56997E122C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4374AD0-B76C-443B-965F-18C5C1CF99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EA5BA6-D843-419E-86F7-113E4087E1B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D65FD0-C86A-4CBE-A1EB-16532F49B6E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C8B8618-A542-45D7-B181-9C4BAD1A64B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1FD939D-B3A2-4EBE-9C79-BCE32EDAB0A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979EC4-C08B-4AE9-A920-234814EB651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ECD114-DF26-4FAE-B990-B4620D66DEE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28A4F6-902A-481F-9BE9-5FDE016D6E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99"/>
            </a:gs>
            <a:gs pos="50000">
              <a:srgbClr val="FFFFCC"/>
            </a:gs>
            <a:gs pos="100000">
              <a:srgbClr val="FFFF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fld id="{B359643A-76BC-449A-8D7B-54F2C05E84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7200">
                <a:latin typeface="Monotype Corsiva" pitchFamily="66" charset="0"/>
              </a:rPr>
              <a:t>Alfie Lambe</a:t>
            </a:r>
          </a:p>
        </p:txBody>
      </p:sp>
      <p:sp>
        <p:nvSpPr>
          <p:cNvPr id="2051" name="Rectangle 3"/>
          <p:cNvSpPr>
            <a:spLocks noGrp="1" noChangeArrowheads="1"/>
          </p:cNvSpPr>
          <p:nvPr>
            <p:ph type="body" sz="half" idx="2"/>
          </p:nvPr>
        </p:nvSpPr>
        <p:spPr>
          <a:xfrm>
            <a:off x="457200" y="4495800"/>
            <a:ext cx="8229600" cy="1630363"/>
          </a:xfrm>
        </p:spPr>
        <p:txBody>
          <a:bodyPr/>
          <a:lstStyle/>
          <a:p>
            <a:pPr algn="ctr">
              <a:lnSpc>
                <a:spcPct val="90000"/>
              </a:lnSpc>
              <a:buFontTx/>
              <a:buNone/>
            </a:pPr>
            <a:r>
              <a:rPr lang="en-US" sz="5400">
                <a:latin typeface="Monotype Corsiva" pitchFamily="66" charset="0"/>
              </a:rPr>
              <a:t>Servant of God</a:t>
            </a:r>
          </a:p>
          <a:p>
            <a:pPr algn="ctr">
              <a:lnSpc>
                <a:spcPct val="90000"/>
              </a:lnSpc>
              <a:buFontTx/>
              <a:buNone/>
            </a:pPr>
            <a:r>
              <a:rPr lang="en-US" sz="4000">
                <a:latin typeface="Monotype Corsiva" pitchFamily="66" charset="0"/>
              </a:rPr>
              <a:t>June 24, 1932 – January 21, 1959</a:t>
            </a:r>
          </a:p>
        </p:txBody>
      </p:sp>
      <p:pic>
        <p:nvPicPr>
          <p:cNvPr id="2053" name="Picture 5" descr="alfie lambe001"/>
          <p:cNvPicPr>
            <a:picLocks noChangeAspect="1" noChangeArrowheads="1"/>
          </p:cNvPicPr>
          <p:nvPr>
            <p:ph sz="half" idx="1"/>
          </p:nvPr>
        </p:nvPicPr>
        <p:blipFill>
          <a:blip r:embed="rId3" cstate="print"/>
          <a:srcRect/>
          <a:stretch>
            <a:fillRect/>
          </a:stretch>
        </p:blipFill>
        <p:spPr>
          <a:xfrm>
            <a:off x="3727450" y="1600200"/>
            <a:ext cx="2120900" cy="2746375"/>
          </a:xfrm>
          <a:noFill/>
          <a:ln w="76200">
            <a:solidFill>
              <a:srgbClr val="99330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914400"/>
            <a:ext cx="8229600" cy="4525963"/>
          </a:xfrm>
        </p:spPr>
        <p:txBody>
          <a:bodyPr/>
          <a:lstStyle/>
          <a:p>
            <a:pPr>
              <a:buFontTx/>
              <a:buNone/>
            </a:pPr>
            <a:r>
              <a:rPr lang="en-US"/>
              <a:t>   “They would visit the 12 Dioceses where the Legion is already established, and this would also give them valuable experience of local circumstances, problems, etc., in relation to their future work.  They expect to leave for Colombia in July.  </a:t>
            </a:r>
            <a:r>
              <a:rPr lang="en-US" i="1"/>
              <a:t>Both Envoys appealed to Legionaries throughout the world for the constant support of their prayers.</a:t>
            </a:r>
            <a:r>
              <a:rPr lang="en-US"/>
              <a:t>”</a:t>
            </a:r>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sz="3200"/>
              <a:t>Seamus &amp; Alfie departed Dublin on July 16, 1953, the feast of Our Lady of Mount Carmel</a:t>
            </a:r>
          </a:p>
        </p:txBody>
      </p:sp>
      <p:pic>
        <p:nvPicPr>
          <p:cNvPr id="28678" name="Picture 6" descr="ml sept 53 cover"/>
          <p:cNvPicPr>
            <a:picLocks noChangeAspect="1" noChangeArrowheads="1"/>
          </p:cNvPicPr>
          <p:nvPr>
            <p:ph idx="1"/>
          </p:nvPr>
        </p:nvPicPr>
        <p:blipFill>
          <a:blip r:embed="rId3" cstate="print"/>
          <a:srcRect/>
          <a:stretch>
            <a:fillRect/>
          </a:stretch>
        </p:blipFill>
        <p:spPr>
          <a:xfrm>
            <a:off x="2828925" y="1600200"/>
            <a:ext cx="3486150" cy="4525963"/>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2800" b="1" i="1"/>
              <a:t>With Fr. Felix Mijica (from Venezuela) and Frank Duff </a:t>
            </a:r>
            <a:br>
              <a:rPr lang="en-US" sz="2800" b="1" i="1"/>
            </a:br>
            <a:r>
              <a:rPr lang="en-US" sz="2800" b="1" i="1"/>
              <a:t>at Dublin Airport</a:t>
            </a:r>
          </a:p>
        </p:txBody>
      </p:sp>
      <p:pic>
        <p:nvPicPr>
          <p:cNvPr id="32771" name="Picture 3" descr="with Frank Duff"/>
          <p:cNvPicPr>
            <a:picLocks noChangeAspect="1" noChangeArrowheads="1"/>
          </p:cNvPicPr>
          <p:nvPr>
            <p:ph idx="1"/>
          </p:nvPr>
        </p:nvPicPr>
        <p:blipFill>
          <a:blip r:embed="rId3" cstate="print"/>
          <a:srcRect/>
          <a:stretch>
            <a:fillRect/>
          </a:stretch>
        </p:blipFill>
        <p:spPr>
          <a:xfrm>
            <a:off x="1905000" y="2133600"/>
            <a:ext cx="5640388" cy="3660775"/>
          </a:xfrm>
          <a:noFill/>
          <a:ln w="38100">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US" b="1" i="1">
                <a:solidFill>
                  <a:srgbClr val="FF0000"/>
                </a:solidFill>
                <a:latin typeface="Castellar" pitchFamily="18" charset="0"/>
              </a:rPr>
              <a:t>Departure</a:t>
            </a:r>
          </a:p>
        </p:txBody>
      </p:sp>
      <p:pic>
        <p:nvPicPr>
          <p:cNvPr id="33802" name="Picture 10" descr="blessing"/>
          <p:cNvPicPr>
            <a:picLocks noChangeAspect="1" noChangeArrowheads="1"/>
          </p:cNvPicPr>
          <p:nvPr>
            <p:ph sz="quarter" idx="1"/>
          </p:nvPr>
        </p:nvPicPr>
        <p:blipFill>
          <a:blip r:embed="rId3" cstate="print"/>
          <a:srcRect/>
          <a:stretch>
            <a:fillRect/>
          </a:stretch>
        </p:blipFill>
        <p:spPr>
          <a:xfrm>
            <a:off x="1143000" y="1219200"/>
            <a:ext cx="2432050" cy="3651250"/>
          </a:xfrm>
          <a:noFill/>
          <a:ln/>
        </p:spPr>
      </p:pic>
      <p:pic>
        <p:nvPicPr>
          <p:cNvPr id="33800" name="Picture 8" descr="ml sept 53 headline"/>
          <p:cNvPicPr>
            <a:picLocks noChangeAspect="1" noChangeArrowheads="1"/>
          </p:cNvPicPr>
          <p:nvPr>
            <p:ph sz="quarter" idx="2"/>
          </p:nvPr>
        </p:nvPicPr>
        <p:blipFill>
          <a:blip r:embed="rId4" cstate="print"/>
          <a:srcRect/>
          <a:stretch>
            <a:fillRect/>
          </a:stretch>
        </p:blipFill>
        <p:spPr>
          <a:xfrm>
            <a:off x="457200" y="5105400"/>
            <a:ext cx="4038600" cy="1147763"/>
          </a:xfrm>
          <a:noFill/>
          <a:ln w="38100">
            <a:solidFill>
              <a:schemeClr val="tx1"/>
            </a:solidFill>
          </a:ln>
        </p:spPr>
      </p:pic>
      <p:sp>
        <p:nvSpPr>
          <p:cNvPr id="33797" name="Rectangle 5"/>
          <p:cNvSpPr>
            <a:spLocks noGrp="1" noChangeArrowheads="1"/>
          </p:cNvSpPr>
          <p:nvPr>
            <p:ph type="body" sz="half" idx="3"/>
          </p:nvPr>
        </p:nvSpPr>
        <p:spPr/>
        <p:txBody>
          <a:bodyPr/>
          <a:lstStyle/>
          <a:p>
            <a:pPr>
              <a:lnSpc>
                <a:spcPct val="90000"/>
              </a:lnSpc>
              <a:buFontTx/>
              <a:buNone/>
            </a:pPr>
            <a:r>
              <a:rPr lang="en-US" sz="2800" dirty="0"/>
              <a:t>   </a:t>
            </a:r>
            <a:r>
              <a:rPr lang="en-US" sz="2800" b="1" dirty="0">
                <a:latin typeface="Bickley Script" pitchFamily="66" charset="0"/>
              </a:rPr>
              <a:t>“By ‘Shangri-La’ we designate the territories of mystery and promise which lie before our Envoys in South America.”</a:t>
            </a:r>
          </a:p>
          <a:p>
            <a:pPr>
              <a:lnSpc>
                <a:spcPct val="90000"/>
              </a:lnSpc>
              <a:buFontTx/>
              <a:buNone/>
            </a:pPr>
            <a:r>
              <a:rPr lang="en-US" sz="2400" b="1" dirty="0"/>
              <a:t>		- </a:t>
            </a:r>
            <a:r>
              <a:rPr lang="en-US" sz="2400" b="1" i="1" dirty="0">
                <a:latin typeface="Monotype Corsiva" pitchFamily="66" charset="0"/>
              </a:rPr>
              <a:t>Maria Legionis, 		   September, 1953</a:t>
            </a:r>
            <a:endParaRPr lang="en-US" sz="2400" b="1"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fade">
                                      <p:cBhvr>
                                        <p:cTn id="7" dur="1000"/>
                                        <p:tgtEl>
                                          <p:spTgt spid="33797">
                                            <p:txEl>
                                              <p:pRg st="0" end="0"/>
                                            </p:txEl>
                                          </p:spTgt>
                                        </p:tgtEl>
                                      </p:cBhvr>
                                    </p:animEffect>
                                    <p:anim calcmode="lin" valueType="num">
                                      <p:cBhvr>
                                        <p:cTn id="8" dur="1000" fill="hold"/>
                                        <p:tgtEl>
                                          <p:spTgt spid="3379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3797">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fade">
                                      <p:cBhvr>
                                        <p:cTn id="12" dur="1000"/>
                                        <p:tgtEl>
                                          <p:spTgt spid="33797">
                                            <p:txEl>
                                              <p:pRg st="1" end="1"/>
                                            </p:txEl>
                                          </p:spTgt>
                                        </p:tgtEl>
                                      </p:cBhvr>
                                    </p:animEffect>
                                    <p:anim calcmode="lin" valueType="num">
                                      <p:cBhvr>
                                        <p:cTn id="13" dur="1000" fill="hold"/>
                                        <p:tgtEl>
                                          <p:spTgt spid="33797">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3379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i="1">
                <a:solidFill>
                  <a:srgbClr val="008000"/>
                </a:solidFill>
                <a:latin typeface="Castellar" pitchFamily="18" charset="0"/>
              </a:rPr>
              <a:t>First Stop:  Colombia</a:t>
            </a:r>
          </a:p>
        </p:txBody>
      </p:sp>
      <p:sp>
        <p:nvSpPr>
          <p:cNvPr id="46086" name="Rectangle 6"/>
          <p:cNvSpPr>
            <a:spLocks noGrp="1" noChangeArrowheads="1"/>
          </p:cNvSpPr>
          <p:nvPr>
            <p:ph type="body" sz="half" idx="3"/>
          </p:nvPr>
        </p:nvSpPr>
        <p:spPr/>
        <p:txBody>
          <a:bodyPr/>
          <a:lstStyle/>
          <a:p>
            <a:pPr>
              <a:buFontTx/>
              <a:buNone/>
            </a:pPr>
            <a:r>
              <a:rPr lang="en-US" sz="2800">
                <a:solidFill>
                  <a:srgbClr val="008000"/>
                </a:solidFill>
              </a:rPr>
              <a:t>   </a:t>
            </a:r>
          </a:p>
          <a:p>
            <a:pPr>
              <a:buFontTx/>
              <a:buNone/>
            </a:pPr>
            <a:r>
              <a:rPr lang="en-US" sz="2800">
                <a:solidFill>
                  <a:srgbClr val="008000"/>
                </a:solidFill>
              </a:rPr>
              <a:t>   Alfie and Seamus Grace spent Christmas in Colombia on the topmost peak of the Andes overlooking Bogota.</a:t>
            </a:r>
          </a:p>
        </p:txBody>
      </p:sp>
      <p:pic>
        <p:nvPicPr>
          <p:cNvPr id="46087" name="Picture 7" descr="columbia mar 54"/>
          <p:cNvPicPr>
            <a:picLocks noChangeAspect="1" noChangeArrowheads="1"/>
          </p:cNvPicPr>
          <p:nvPr>
            <p:ph sz="quarter" idx="1"/>
          </p:nvPr>
        </p:nvPicPr>
        <p:blipFill>
          <a:blip r:embed="rId3" cstate="print"/>
          <a:srcRect/>
          <a:stretch>
            <a:fillRect/>
          </a:stretch>
        </p:blipFill>
        <p:spPr>
          <a:xfrm>
            <a:off x="603250" y="1600200"/>
            <a:ext cx="3746500" cy="2185988"/>
          </a:xfrm>
          <a:noFill/>
          <a:ln w="57150">
            <a:solidFill>
              <a:schemeClr val="hlink"/>
            </a:solidFill>
          </a:ln>
        </p:spPr>
      </p:pic>
      <p:pic>
        <p:nvPicPr>
          <p:cNvPr id="46088" name="Picture 8" descr="Christmas in Columbia"/>
          <p:cNvPicPr>
            <a:picLocks noChangeAspect="1" noChangeArrowheads="1"/>
          </p:cNvPicPr>
          <p:nvPr>
            <p:ph sz="quarter" idx="2"/>
          </p:nvPr>
        </p:nvPicPr>
        <p:blipFill>
          <a:blip r:embed="rId4" cstate="print"/>
          <a:srcRect/>
          <a:stretch>
            <a:fillRect/>
          </a:stretch>
        </p:blipFill>
        <p:spPr>
          <a:xfrm>
            <a:off x="5181600" y="1638300"/>
            <a:ext cx="2971800" cy="2108200"/>
          </a:xfrm>
          <a:noFill/>
          <a:ln w="57150">
            <a:solidFill>
              <a:schemeClr val="hlink"/>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b="1" i="1">
                <a:solidFill>
                  <a:srgbClr val="0033CC"/>
                </a:solidFill>
                <a:latin typeface="Castellar" pitchFamily="18" charset="0"/>
              </a:rPr>
              <a:t>Envoys</a:t>
            </a:r>
          </a:p>
        </p:txBody>
      </p:sp>
      <p:sp>
        <p:nvSpPr>
          <p:cNvPr id="41992" name="Rectangle 8"/>
          <p:cNvSpPr>
            <a:spLocks noGrp="1" noChangeArrowheads="1"/>
          </p:cNvSpPr>
          <p:nvPr>
            <p:ph type="body" sz="half" idx="2"/>
          </p:nvPr>
        </p:nvSpPr>
        <p:spPr/>
        <p:txBody>
          <a:bodyPr/>
          <a:lstStyle/>
          <a:p>
            <a:pPr>
              <a:buFontTx/>
              <a:buNone/>
            </a:pPr>
            <a:r>
              <a:rPr lang="en-US" sz="2800"/>
              <a:t> </a:t>
            </a:r>
            <a:r>
              <a:rPr lang="en-US" sz="2800" u="sng">
                <a:solidFill>
                  <a:srgbClr val="FF0000"/>
                </a:solidFill>
                <a:latin typeface="Monotype Corsiva" pitchFamily="66" charset="0"/>
              </a:rPr>
              <a:t>Maria Legionis, March 1954</a:t>
            </a:r>
          </a:p>
          <a:p>
            <a:pPr>
              <a:buFontTx/>
              <a:buNone/>
            </a:pPr>
            <a:r>
              <a:rPr lang="en-US" sz="2800">
                <a:solidFill>
                  <a:srgbClr val="0033CC"/>
                </a:solidFill>
                <a:latin typeface="Arial Rounded MT Bold" pitchFamily="34" charset="0"/>
              </a:rPr>
              <a:t>Five Envoys:</a:t>
            </a:r>
          </a:p>
          <a:p>
            <a:r>
              <a:rPr lang="en-US" sz="2800">
                <a:solidFill>
                  <a:srgbClr val="0033CC"/>
                </a:solidFill>
              </a:rPr>
              <a:t>Alfie Lambe from Colombia to Ecuador</a:t>
            </a:r>
          </a:p>
          <a:p>
            <a:r>
              <a:rPr lang="en-US" sz="2800">
                <a:solidFill>
                  <a:srgbClr val="0033CC"/>
                </a:solidFill>
              </a:rPr>
              <a:t>Joaquina Lucas from Peru to Brazil</a:t>
            </a:r>
          </a:p>
          <a:p>
            <a:r>
              <a:rPr lang="en-US" sz="2800">
                <a:solidFill>
                  <a:srgbClr val="0033CC"/>
                </a:solidFill>
              </a:rPr>
              <a:t>Two to Cuba</a:t>
            </a:r>
          </a:p>
          <a:p>
            <a:r>
              <a:rPr lang="en-US" sz="2800">
                <a:solidFill>
                  <a:srgbClr val="0033CC"/>
                </a:solidFill>
              </a:rPr>
              <a:t>One to West Africa</a:t>
            </a:r>
          </a:p>
          <a:p>
            <a:endParaRPr lang="en-US" sz="2800">
              <a:solidFill>
                <a:srgbClr val="0033CC"/>
              </a:solidFill>
            </a:endParaRPr>
          </a:p>
        </p:txBody>
      </p:sp>
      <p:pic>
        <p:nvPicPr>
          <p:cNvPr id="41995" name="Picture 11" descr="envoy map"/>
          <p:cNvPicPr>
            <a:picLocks noChangeAspect="1" noChangeArrowheads="1"/>
          </p:cNvPicPr>
          <p:nvPr>
            <p:ph sz="half" idx="1"/>
          </p:nvPr>
        </p:nvPicPr>
        <p:blipFill>
          <a:blip r:embed="rId3" cstate="print"/>
          <a:srcRect/>
          <a:stretch>
            <a:fillRect/>
          </a:stretch>
        </p:blipFill>
        <p:spPr>
          <a:xfrm>
            <a:off x="457200" y="1824038"/>
            <a:ext cx="4038600" cy="4078287"/>
          </a:xfrm>
          <a:noFill/>
          <a:ln w="76200" cmpd="tri">
            <a:solidFill>
              <a:srgbClr val="EE801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9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i="1">
                <a:solidFill>
                  <a:srgbClr val="008000"/>
                </a:solidFill>
                <a:latin typeface="Castellar" pitchFamily="18" charset="0"/>
              </a:rPr>
              <a:t>Quito, Ecuador</a:t>
            </a:r>
          </a:p>
        </p:txBody>
      </p:sp>
      <p:sp>
        <p:nvSpPr>
          <p:cNvPr id="45062" name="Rectangle 6"/>
          <p:cNvSpPr>
            <a:spLocks noGrp="1" noChangeArrowheads="1"/>
          </p:cNvSpPr>
          <p:nvPr>
            <p:ph type="body" sz="half" idx="3"/>
          </p:nvPr>
        </p:nvSpPr>
        <p:spPr/>
        <p:txBody>
          <a:bodyPr/>
          <a:lstStyle/>
          <a:p>
            <a:r>
              <a:rPr lang="en-US" sz="2800">
                <a:solidFill>
                  <a:srgbClr val="008000"/>
                </a:solidFill>
              </a:rPr>
              <a:t>Cardinal de la Torre gives permission for the introduction of the Legion in his archdiocese</a:t>
            </a:r>
          </a:p>
          <a:p>
            <a:r>
              <a:rPr lang="en-US" sz="2800">
                <a:solidFill>
                  <a:srgbClr val="008000"/>
                </a:solidFill>
              </a:rPr>
              <a:t>Alfie sends his first extension team to take the field in Ecuador</a:t>
            </a:r>
          </a:p>
        </p:txBody>
      </p:sp>
      <p:pic>
        <p:nvPicPr>
          <p:cNvPr id="45063" name="Picture 7" descr="quito"/>
          <p:cNvPicPr>
            <a:picLocks noChangeAspect="1" noChangeArrowheads="1"/>
          </p:cNvPicPr>
          <p:nvPr>
            <p:ph sz="quarter" idx="1"/>
          </p:nvPr>
        </p:nvPicPr>
        <p:blipFill>
          <a:blip r:embed="rId3" cstate="print"/>
          <a:srcRect/>
          <a:stretch>
            <a:fillRect/>
          </a:stretch>
        </p:blipFill>
        <p:spPr>
          <a:xfrm>
            <a:off x="514350" y="1741488"/>
            <a:ext cx="3922713" cy="1901825"/>
          </a:xfrm>
          <a:noFill/>
          <a:ln w="57150">
            <a:solidFill>
              <a:srgbClr val="008000"/>
            </a:solidFill>
          </a:ln>
        </p:spPr>
      </p:pic>
      <p:pic>
        <p:nvPicPr>
          <p:cNvPr id="45064" name="Picture 8" descr="quito 2"/>
          <p:cNvPicPr>
            <a:picLocks noChangeAspect="1" noChangeArrowheads="1"/>
          </p:cNvPicPr>
          <p:nvPr>
            <p:ph sz="quarter" idx="2"/>
          </p:nvPr>
        </p:nvPicPr>
        <p:blipFill>
          <a:blip r:embed="rId4" cstate="print"/>
          <a:srcRect/>
          <a:stretch>
            <a:fillRect/>
          </a:stretch>
        </p:blipFill>
        <p:spPr>
          <a:xfrm>
            <a:off x="5591175" y="1936750"/>
            <a:ext cx="2605088" cy="1830388"/>
          </a:xfrm>
          <a:noFill/>
          <a:ln w="57150">
            <a:solidFill>
              <a:srgbClr val="008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i="1"/>
              <a:t>“The Missing Envoy”</a:t>
            </a:r>
          </a:p>
        </p:txBody>
      </p:sp>
      <p:sp>
        <p:nvSpPr>
          <p:cNvPr id="49155" name="Rectangle 3"/>
          <p:cNvSpPr>
            <a:spLocks noGrp="1" noChangeArrowheads="1"/>
          </p:cNvSpPr>
          <p:nvPr>
            <p:ph type="body" idx="1"/>
          </p:nvPr>
        </p:nvSpPr>
        <p:spPr/>
        <p:txBody>
          <a:bodyPr/>
          <a:lstStyle/>
          <a:p>
            <a:pPr>
              <a:buFontTx/>
              <a:buNone/>
            </a:pPr>
            <a:r>
              <a:rPr lang="en-US" sz="3600" b="1" dirty="0">
                <a:latin typeface="Bickley Script" pitchFamily="66" charset="0"/>
              </a:rPr>
              <a:t>“You must have been thinking that I had disappeared from the face of the earth. . . . The weeks past have been full of work and mad activity.  I traveled all Peru by air, by train, by bus, by lorry and on foot . .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1000" fill="hold"/>
                                        <p:tgtEl>
                                          <p:spTgt spid="4915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915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6000" i="1">
                <a:latin typeface="Bickley Script" pitchFamily="66" charset="0"/>
              </a:rPr>
              <a:t/>
            </a:r>
            <a:br>
              <a:rPr lang="en-US" sz="6000" i="1">
                <a:latin typeface="Bickley Script" pitchFamily="66" charset="0"/>
              </a:rPr>
            </a:br>
            <a:r>
              <a:rPr lang="en-US" sz="6000" b="1" i="1">
                <a:latin typeface="Bickley Script" pitchFamily="66" charset="0"/>
              </a:rPr>
              <a:t>Net Result:</a:t>
            </a:r>
            <a:r>
              <a:rPr lang="en-US" sz="6000" b="1">
                <a:latin typeface="Bickley Script" pitchFamily="66" charset="0"/>
              </a:rPr>
              <a:t/>
            </a:r>
            <a:br>
              <a:rPr lang="en-US" sz="6000" b="1">
                <a:latin typeface="Bickley Script" pitchFamily="66" charset="0"/>
              </a:rPr>
            </a:br>
            <a:endParaRPr lang="en-US" sz="6000" b="1" i="1">
              <a:latin typeface="Bickley Script" pitchFamily="66" charset="0"/>
            </a:endParaRPr>
          </a:p>
        </p:txBody>
      </p:sp>
      <p:sp>
        <p:nvSpPr>
          <p:cNvPr id="50179" name="Rectangle 3"/>
          <p:cNvSpPr>
            <a:spLocks noGrp="1" noChangeArrowheads="1"/>
          </p:cNvSpPr>
          <p:nvPr>
            <p:ph type="body" idx="1"/>
          </p:nvPr>
        </p:nvSpPr>
        <p:spPr>
          <a:xfrm>
            <a:off x="457200" y="1600200"/>
            <a:ext cx="8229600" cy="4800600"/>
          </a:xfrm>
        </p:spPr>
        <p:txBody>
          <a:bodyPr/>
          <a:lstStyle/>
          <a:p>
            <a:r>
              <a:rPr lang="en-US" sz="3600" b="1" dirty="0">
                <a:latin typeface="Bickley Script" pitchFamily="66" charset="0"/>
              </a:rPr>
              <a:t>Curiae in Trujillo, Cuzco and </a:t>
            </a:r>
            <a:r>
              <a:rPr lang="en-US" sz="3600" b="1" dirty="0" err="1">
                <a:latin typeface="Bickley Script" pitchFamily="66" charset="0"/>
              </a:rPr>
              <a:t>Pu</a:t>
            </a:r>
            <a:r>
              <a:rPr lang="en-US" sz="3600" b="1" dirty="0" err="1">
                <a:latin typeface="Bickley Script" pitchFamily="66" charset="0"/>
                <a:cs typeface="Arial" charset="0"/>
              </a:rPr>
              <a:t>ño</a:t>
            </a:r>
            <a:r>
              <a:rPr lang="en-US" sz="3600" b="1" dirty="0">
                <a:latin typeface="Bickley Script" pitchFamily="66" charset="0"/>
                <a:cs typeface="Arial" charset="0"/>
              </a:rPr>
              <a:t> in Peru</a:t>
            </a:r>
          </a:p>
          <a:p>
            <a:r>
              <a:rPr lang="en-US" sz="3600" b="1" dirty="0">
                <a:latin typeface="Bickley Script" pitchFamily="66" charset="0"/>
                <a:cs typeface="Arial" charset="0"/>
              </a:rPr>
              <a:t>The first Curia in Bolivia, at La Paz</a:t>
            </a:r>
          </a:p>
          <a:p>
            <a:r>
              <a:rPr lang="en-US" sz="3600" b="1" dirty="0">
                <a:latin typeface="Bickley Script" pitchFamily="66" charset="0"/>
                <a:cs typeface="Arial" charset="0"/>
              </a:rPr>
              <a:t>Some 20 new Praesidia in Lima</a:t>
            </a:r>
          </a:p>
          <a:p>
            <a:r>
              <a:rPr lang="en-US" sz="3600" b="1" dirty="0">
                <a:latin typeface="Bickley Script" pitchFamily="66" charset="0"/>
                <a:cs typeface="Arial" charset="0"/>
              </a:rPr>
              <a:t>The Legion was visited and strengthened in Arequipa and Chimbote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10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fade">
                                      <p:cBhvr>
                                        <p:cTn id="12" dur="10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fade">
                                      <p:cBhvr>
                                        <p:cTn id="17" dur="10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fade">
                                      <p:cBhvr>
                                        <p:cTn id="22" dur="10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b="1" i="1">
                <a:latin typeface="Castellar" pitchFamily="18" charset="0"/>
              </a:rPr>
              <a:t>A </a:t>
            </a:r>
            <a:r>
              <a:rPr lang="en-US" sz="4000" b="1" i="1">
                <a:solidFill>
                  <a:srgbClr val="FF0000"/>
                </a:solidFill>
                <a:latin typeface="Castellar" pitchFamily="18" charset="0"/>
              </a:rPr>
              <a:t>Red-Letter Day</a:t>
            </a:r>
            <a:r>
              <a:rPr lang="en-US" sz="4000" b="1" i="1">
                <a:solidFill>
                  <a:schemeClr val="tx1"/>
                </a:solidFill>
                <a:latin typeface="Castellar" pitchFamily="18" charset="0"/>
              </a:rPr>
              <a:t> for the Legion</a:t>
            </a:r>
            <a:endParaRPr lang="en-US" sz="4000" b="1" i="1">
              <a:latin typeface="Castellar" pitchFamily="18" charset="0"/>
            </a:endParaRPr>
          </a:p>
        </p:txBody>
      </p:sp>
      <p:sp>
        <p:nvSpPr>
          <p:cNvPr id="51205" name="Rectangle 5"/>
          <p:cNvSpPr>
            <a:spLocks noGrp="1" noChangeArrowheads="1"/>
          </p:cNvSpPr>
          <p:nvPr>
            <p:ph type="body" sz="half" idx="2"/>
          </p:nvPr>
        </p:nvSpPr>
        <p:spPr>
          <a:xfrm>
            <a:off x="457200" y="5334000"/>
            <a:ext cx="8229600" cy="792163"/>
          </a:xfrm>
        </p:spPr>
        <p:txBody>
          <a:bodyPr/>
          <a:lstStyle/>
          <a:p>
            <a:pPr algn="ctr">
              <a:buFontTx/>
              <a:buNone/>
            </a:pPr>
            <a:r>
              <a:rPr lang="en-US" sz="2800" b="1">
                <a:latin typeface="Monotype Corsiva" pitchFamily="66" charset="0"/>
              </a:rPr>
              <a:t>“Cardinals and Bishops have words of praise for the Legion.”</a:t>
            </a:r>
          </a:p>
        </p:txBody>
      </p:sp>
      <p:pic>
        <p:nvPicPr>
          <p:cNvPr id="51206" name="Picture 6" descr="euch cong group"/>
          <p:cNvPicPr>
            <a:picLocks noChangeAspect="1" noChangeArrowheads="1"/>
          </p:cNvPicPr>
          <p:nvPr>
            <p:ph sz="half" idx="1"/>
          </p:nvPr>
        </p:nvPicPr>
        <p:blipFill>
          <a:blip r:embed="rId3" cstate="print"/>
          <a:srcRect/>
          <a:stretch>
            <a:fillRect/>
          </a:stretch>
        </p:blipFill>
        <p:spPr>
          <a:xfrm>
            <a:off x="2209800" y="1905000"/>
            <a:ext cx="4570413" cy="2813050"/>
          </a:xfrm>
          <a:noFill/>
          <a:ln w="76200">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lstStyle/>
          <a:p>
            <a:r>
              <a:rPr lang="en-US" sz="2800"/>
              <a:t>Alphonsus Lambe was born on June 24, 1932</a:t>
            </a:r>
            <a:br>
              <a:rPr lang="en-US" sz="2800"/>
            </a:br>
            <a:r>
              <a:rPr lang="en-US" sz="2800"/>
              <a:t>in Tullamore, Ireland</a:t>
            </a:r>
          </a:p>
        </p:txBody>
      </p:sp>
      <p:pic>
        <p:nvPicPr>
          <p:cNvPr id="5151" name="Picture 31" descr="tullamore3"/>
          <p:cNvPicPr>
            <a:picLocks noChangeAspect="1" noChangeArrowheads="1"/>
          </p:cNvPicPr>
          <p:nvPr>
            <p:ph sz="quarter" idx="2"/>
          </p:nvPr>
        </p:nvPicPr>
        <p:blipFill>
          <a:blip r:embed="rId3" cstate="print"/>
          <a:srcRect/>
          <a:stretch>
            <a:fillRect/>
          </a:stretch>
        </p:blipFill>
        <p:spPr>
          <a:xfrm>
            <a:off x="5410200" y="2133600"/>
            <a:ext cx="1700213" cy="1374775"/>
          </a:xfrm>
          <a:noFill/>
          <a:ln w="76200">
            <a:solidFill>
              <a:srgbClr val="008000"/>
            </a:solidFill>
          </a:ln>
        </p:spPr>
      </p:pic>
      <p:pic>
        <p:nvPicPr>
          <p:cNvPr id="5152" name="Picture 32" descr="tullamore"/>
          <p:cNvPicPr>
            <a:picLocks noChangeAspect="1" noChangeArrowheads="1"/>
          </p:cNvPicPr>
          <p:nvPr>
            <p:ph sz="quarter" idx="3"/>
          </p:nvPr>
        </p:nvPicPr>
        <p:blipFill>
          <a:blip r:embed="rId4" cstate="print"/>
          <a:srcRect/>
          <a:stretch>
            <a:fillRect/>
          </a:stretch>
        </p:blipFill>
        <p:spPr>
          <a:xfrm>
            <a:off x="5562600" y="4191000"/>
            <a:ext cx="1352550" cy="1828800"/>
          </a:xfrm>
          <a:noFill/>
          <a:ln w="76200">
            <a:solidFill>
              <a:srgbClr val="993300"/>
            </a:solidFill>
          </a:ln>
        </p:spPr>
      </p:pic>
      <p:pic>
        <p:nvPicPr>
          <p:cNvPr id="5154" name="Picture 34" descr="map or ireland"/>
          <p:cNvPicPr>
            <a:picLocks noChangeAspect="1" noChangeArrowheads="1"/>
          </p:cNvPicPr>
          <p:nvPr>
            <p:ph sz="half" idx="1"/>
          </p:nvPr>
        </p:nvPicPr>
        <p:blipFill>
          <a:blip r:embed="rId5" cstate="print"/>
          <a:srcRect/>
          <a:stretch>
            <a:fillRect/>
          </a:stretch>
        </p:blipFill>
        <p:spPr>
          <a:xfrm>
            <a:off x="952500" y="2195513"/>
            <a:ext cx="3048000" cy="3333750"/>
          </a:xfrm>
          <a:noFill/>
          <a:ln w="76200">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euch cong cover"/>
          <p:cNvPicPr>
            <a:picLocks noChangeAspect="1" noChangeArrowheads="1"/>
          </p:cNvPicPr>
          <p:nvPr>
            <p:ph/>
          </p:nvPr>
        </p:nvPicPr>
        <p:blipFill>
          <a:blip r:embed="rId3" cstate="print"/>
          <a:srcRect/>
          <a:stretch>
            <a:fillRect/>
          </a:stretch>
        </p:blipFill>
        <p:spPr>
          <a:xfrm>
            <a:off x="2286000" y="274638"/>
            <a:ext cx="4570413" cy="5851525"/>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r>
              <a:rPr lang="en-US" sz="4000" b="1" i="1">
                <a:solidFill>
                  <a:srgbClr val="FF0000"/>
                </a:solidFill>
                <a:latin typeface="Berlin Sans FB" pitchFamily="34" charset="0"/>
              </a:rPr>
              <a:t>Four Legion Envoys participated</a:t>
            </a:r>
          </a:p>
        </p:txBody>
      </p:sp>
      <p:pic>
        <p:nvPicPr>
          <p:cNvPr id="55302" name="Picture 6" descr="envoys"/>
          <p:cNvPicPr>
            <a:picLocks noChangeAspect="1" noChangeArrowheads="1"/>
          </p:cNvPicPr>
          <p:nvPr>
            <p:ph sz="half" idx="1"/>
          </p:nvPr>
        </p:nvPicPr>
        <p:blipFill>
          <a:blip r:embed="rId3" cstate="print"/>
          <a:srcRect/>
          <a:stretch>
            <a:fillRect/>
          </a:stretch>
        </p:blipFill>
        <p:spPr>
          <a:xfrm>
            <a:off x="1524000" y="1371600"/>
            <a:ext cx="5822950" cy="2284413"/>
          </a:xfrm>
          <a:noFill/>
          <a:ln/>
        </p:spPr>
      </p:pic>
      <p:sp>
        <p:nvSpPr>
          <p:cNvPr id="55303" name="Rectangle 7"/>
          <p:cNvSpPr>
            <a:spLocks noGrp="1" noChangeArrowheads="1"/>
          </p:cNvSpPr>
          <p:nvPr>
            <p:ph type="body" sz="half" idx="2"/>
          </p:nvPr>
        </p:nvSpPr>
        <p:spPr/>
        <p:txBody>
          <a:bodyPr/>
          <a:lstStyle/>
          <a:p>
            <a:r>
              <a:rPr lang="en-US" sz="2800"/>
              <a:t>Joaquina Lucas (Brazil)</a:t>
            </a:r>
          </a:p>
          <a:p>
            <a:r>
              <a:rPr lang="en-US" sz="2800"/>
              <a:t>Maria Diepen (leaving for Dutch Guiana)</a:t>
            </a:r>
          </a:p>
          <a:p>
            <a:r>
              <a:rPr lang="en-US" sz="2800"/>
              <a:t>Alfie Lambe (going from Ecuador to Argentina)</a:t>
            </a:r>
          </a:p>
          <a:p>
            <a:r>
              <a:rPr lang="en-US" sz="2800"/>
              <a:t>Mary Clerkin (Brazil)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4000" i="1" u="sng">
                <a:solidFill>
                  <a:srgbClr val="FF0000"/>
                </a:solidFill>
                <a:latin typeface="Berlin Sans FB" pitchFamily="34" charset="0"/>
              </a:rPr>
              <a:t>With Cardinal John D’Alton</a:t>
            </a:r>
            <a:br>
              <a:rPr lang="en-US" sz="4000" i="1" u="sng">
                <a:solidFill>
                  <a:srgbClr val="FF0000"/>
                </a:solidFill>
                <a:latin typeface="Berlin Sans FB" pitchFamily="34" charset="0"/>
              </a:rPr>
            </a:br>
            <a:r>
              <a:rPr lang="en-US" sz="4000" i="1" u="sng">
                <a:solidFill>
                  <a:srgbClr val="FF0000"/>
                </a:solidFill>
                <a:latin typeface="Berlin Sans FB" pitchFamily="34" charset="0"/>
              </a:rPr>
              <a:t>of Ireland:</a:t>
            </a:r>
          </a:p>
        </p:txBody>
      </p:sp>
      <p:pic>
        <p:nvPicPr>
          <p:cNvPr id="58374" name="Picture 6" descr="euch cong 3"/>
          <p:cNvPicPr>
            <a:picLocks noChangeAspect="1" noChangeArrowheads="1"/>
          </p:cNvPicPr>
          <p:nvPr>
            <p:ph sz="half" idx="1"/>
          </p:nvPr>
        </p:nvPicPr>
        <p:blipFill>
          <a:blip r:embed="rId3" cstate="print"/>
          <a:srcRect/>
          <a:stretch>
            <a:fillRect/>
          </a:stretch>
        </p:blipFill>
        <p:spPr>
          <a:xfrm>
            <a:off x="465138" y="2730500"/>
            <a:ext cx="4022725" cy="2263775"/>
          </a:xfrm>
          <a:noFill/>
          <a:ln w="76200">
            <a:solidFill>
              <a:srgbClr val="FF0000"/>
            </a:solidFill>
          </a:ln>
        </p:spPr>
      </p:pic>
      <p:pic>
        <p:nvPicPr>
          <p:cNvPr id="58375" name="Picture 7" descr="euch cong with vex"/>
          <p:cNvPicPr>
            <a:picLocks noChangeAspect="1" noChangeArrowheads="1"/>
          </p:cNvPicPr>
          <p:nvPr>
            <p:ph sz="half" idx="2"/>
          </p:nvPr>
        </p:nvPicPr>
        <p:blipFill>
          <a:blip r:embed="rId4" cstate="print"/>
          <a:srcRect/>
          <a:stretch>
            <a:fillRect/>
          </a:stretch>
        </p:blipFill>
        <p:spPr>
          <a:xfrm>
            <a:off x="5794375" y="1600200"/>
            <a:ext cx="1744663" cy="4525963"/>
          </a:xfrm>
          <a:noFill/>
          <a:ln w="762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8375"/>
                                        </p:tgtEl>
                                        <p:attrNameLst>
                                          <p:attrName>style.visibility</p:attrName>
                                        </p:attrNameLst>
                                      </p:cBhvr>
                                      <p:to>
                                        <p:strVal val="visible"/>
                                      </p:to>
                                    </p:set>
                                    <p:anim calcmode="lin" valueType="num">
                                      <p:cBhvr>
                                        <p:cTn id="7" dur="500" fill="hold"/>
                                        <p:tgtEl>
                                          <p:spTgt spid="58375"/>
                                        </p:tgtEl>
                                        <p:attrNameLst>
                                          <p:attrName>ppt_w</p:attrName>
                                        </p:attrNameLst>
                                      </p:cBhvr>
                                      <p:tavLst>
                                        <p:tav tm="0">
                                          <p:val>
                                            <p:fltVal val="0"/>
                                          </p:val>
                                        </p:tav>
                                        <p:tav tm="100000">
                                          <p:val>
                                            <p:strVal val="#ppt_w"/>
                                          </p:val>
                                        </p:tav>
                                      </p:tavLst>
                                    </p:anim>
                                    <p:anim calcmode="lin" valueType="num">
                                      <p:cBhvr>
                                        <p:cTn id="8" dur="500" fill="hold"/>
                                        <p:tgtEl>
                                          <p:spTgt spid="58375"/>
                                        </p:tgtEl>
                                        <p:attrNameLst>
                                          <p:attrName>ppt_h</p:attrName>
                                        </p:attrNameLst>
                                      </p:cBhvr>
                                      <p:tavLst>
                                        <p:tav tm="0">
                                          <p:val>
                                            <p:fltVal val="0"/>
                                          </p:val>
                                        </p:tav>
                                        <p:tav tm="100000">
                                          <p:val>
                                            <p:strVal val="#ppt_h"/>
                                          </p:val>
                                        </p:tav>
                                      </p:tavLst>
                                    </p:anim>
                                    <p:animEffect transition="in" filter="fade">
                                      <p:cBhvr>
                                        <p:cTn id="9"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i="1" u="sng">
                <a:solidFill>
                  <a:srgbClr val="FF0000"/>
                </a:solidFill>
                <a:latin typeface="Berlin Sans FB" pitchFamily="34" charset="0"/>
              </a:rPr>
              <a:t>Many Bishops asked Alfie to come to their Dioceses</a:t>
            </a:r>
          </a:p>
        </p:txBody>
      </p:sp>
      <p:pic>
        <p:nvPicPr>
          <p:cNvPr id="60422" name="Picture 6" descr="euch cong 2"/>
          <p:cNvPicPr>
            <a:picLocks noChangeAspect="1" noChangeArrowheads="1"/>
          </p:cNvPicPr>
          <p:nvPr>
            <p:ph sz="half" idx="1"/>
          </p:nvPr>
        </p:nvPicPr>
        <p:blipFill>
          <a:blip r:embed="rId3" cstate="print"/>
          <a:srcRect/>
          <a:stretch>
            <a:fillRect/>
          </a:stretch>
        </p:blipFill>
        <p:spPr>
          <a:xfrm>
            <a:off x="381000" y="2286000"/>
            <a:ext cx="3913188" cy="2746375"/>
          </a:xfrm>
          <a:noFill/>
          <a:ln w="38100">
            <a:solidFill>
              <a:srgbClr val="FF0000"/>
            </a:solidFill>
          </a:ln>
        </p:spPr>
      </p:pic>
      <p:pic>
        <p:nvPicPr>
          <p:cNvPr id="60423" name="Picture 7" descr="euch cong 5"/>
          <p:cNvPicPr>
            <a:picLocks noChangeAspect="1" noChangeArrowheads="1"/>
          </p:cNvPicPr>
          <p:nvPr>
            <p:ph sz="half" idx="2"/>
          </p:nvPr>
        </p:nvPicPr>
        <p:blipFill>
          <a:blip r:embed="rId4" cstate="print"/>
          <a:srcRect/>
          <a:stretch>
            <a:fillRect/>
          </a:stretch>
        </p:blipFill>
        <p:spPr>
          <a:xfrm>
            <a:off x="4876800" y="2286000"/>
            <a:ext cx="3665538" cy="2743200"/>
          </a:xfrm>
          <a:noFill/>
          <a:ln w="38100">
            <a:solidFill>
              <a:srgbClr val="FF000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i="1">
                <a:solidFill>
                  <a:srgbClr val="FF0000"/>
                </a:solidFill>
              </a:rPr>
              <a:t>“Bishop Lombardi, the Apostolic Nuncio in Brazil...</a:t>
            </a:r>
          </a:p>
        </p:txBody>
      </p:sp>
      <p:sp>
        <p:nvSpPr>
          <p:cNvPr id="62469" name="Rectangle 5"/>
          <p:cNvSpPr>
            <a:spLocks noGrp="1" noChangeArrowheads="1"/>
          </p:cNvSpPr>
          <p:nvPr>
            <p:ph type="body" sz="half" idx="2"/>
          </p:nvPr>
        </p:nvSpPr>
        <p:spPr>
          <a:xfrm>
            <a:off x="381000" y="4419600"/>
            <a:ext cx="8229600" cy="1782763"/>
          </a:xfrm>
        </p:spPr>
        <p:txBody>
          <a:bodyPr/>
          <a:lstStyle/>
          <a:p>
            <a:pPr>
              <a:buFontTx/>
              <a:buNone/>
            </a:pPr>
            <a:r>
              <a:rPr lang="en-US" sz="2800" i="1">
                <a:solidFill>
                  <a:srgbClr val="FF0000"/>
                </a:solidFill>
              </a:rPr>
              <a:t>...promised full cooperation for the extension of the Legion apostolate and expressed the wish to be kept in touch with the progress of the work.”</a:t>
            </a:r>
          </a:p>
        </p:txBody>
      </p:sp>
      <p:pic>
        <p:nvPicPr>
          <p:cNvPr id="62470" name="Picture 6" descr="euch cong 4"/>
          <p:cNvPicPr>
            <a:picLocks noChangeAspect="1" noChangeArrowheads="1"/>
          </p:cNvPicPr>
          <p:nvPr>
            <p:ph sz="half" idx="1"/>
          </p:nvPr>
        </p:nvPicPr>
        <p:blipFill>
          <a:blip r:embed="rId3" cstate="print"/>
          <a:srcRect/>
          <a:stretch>
            <a:fillRect/>
          </a:stretch>
        </p:blipFill>
        <p:spPr>
          <a:xfrm>
            <a:off x="2514600" y="1828800"/>
            <a:ext cx="4570413" cy="2433638"/>
          </a:xfrm>
          <a:noFill/>
          <a:ln w="57150">
            <a:solidFill>
              <a:srgbClr val="FF0000"/>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2400" i="1">
                <a:solidFill>
                  <a:srgbClr val="FF0000"/>
                </a:solidFill>
              </a:rPr>
              <a:t>With Bishop Semore, the Secretary of the Congregation of Extraordinary Affairs of the Vatican</a:t>
            </a:r>
            <a:br>
              <a:rPr lang="en-US" sz="2400" i="1">
                <a:solidFill>
                  <a:srgbClr val="FF0000"/>
                </a:solidFill>
              </a:rPr>
            </a:br>
            <a:endParaRPr lang="en-US" sz="2400" i="1">
              <a:solidFill>
                <a:srgbClr val="FF0000"/>
              </a:solidFill>
            </a:endParaRPr>
          </a:p>
        </p:txBody>
      </p:sp>
      <p:pic>
        <p:nvPicPr>
          <p:cNvPr id="77829" name="Picture 5" descr="ml march 1959 cover"/>
          <p:cNvPicPr>
            <a:picLocks noChangeAspect="1" noChangeArrowheads="1"/>
          </p:cNvPicPr>
          <p:nvPr>
            <p:ph idx="1"/>
          </p:nvPr>
        </p:nvPicPr>
        <p:blipFill>
          <a:blip r:embed="rId3" cstate="print"/>
          <a:srcRect/>
          <a:stretch>
            <a:fillRect/>
          </a:stretch>
        </p:blipFill>
        <p:spPr>
          <a:xfrm>
            <a:off x="2833688" y="1600200"/>
            <a:ext cx="3475037" cy="4525963"/>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i="1">
                <a:solidFill>
                  <a:srgbClr val="FF0000"/>
                </a:solidFill>
                <a:latin typeface="Monotype Corsiva" pitchFamily="66" charset="0"/>
              </a:rPr>
              <a:t>Maria Legionis, December 1955:</a:t>
            </a:r>
          </a:p>
        </p:txBody>
      </p:sp>
      <p:sp>
        <p:nvSpPr>
          <p:cNvPr id="64517" name="Rectangle 5"/>
          <p:cNvSpPr>
            <a:spLocks noGrp="1" noChangeArrowheads="1"/>
          </p:cNvSpPr>
          <p:nvPr>
            <p:ph type="body" sz="half" idx="2"/>
          </p:nvPr>
        </p:nvSpPr>
        <p:spPr>
          <a:xfrm>
            <a:off x="457200" y="4114800"/>
            <a:ext cx="8229600" cy="2011363"/>
          </a:xfrm>
        </p:spPr>
        <p:txBody>
          <a:bodyPr/>
          <a:lstStyle/>
          <a:p>
            <a:pPr algn="ctr">
              <a:lnSpc>
                <a:spcPct val="80000"/>
              </a:lnSpc>
              <a:buFontTx/>
              <a:buNone/>
            </a:pPr>
            <a:r>
              <a:rPr lang="en-US" sz="2800"/>
              <a:t>   </a:t>
            </a:r>
            <a:r>
              <a:rPr lang="en-US" sz="2400">
                <a:latin typeface="Berlin Sans FB" pitchFamily="34" charset="0"/>
              </a:rPr>
              <a:t>“Four Legion envoys participated and many South American bishops were won to the Legion through the warm commendation given at the Congress by their fellow Prelates.  This Eucharistic Congress will be forever a </a:t>
            </a:r>
            <a:r>
              <a:rPr lang="en-US" sz="2400">
                <a:solidFill>
                  <a:srgbClr val="FF0000"/>
                </a:solidFill>
                <a:latin typeface="Berlin Sans FB" pitchFamily="34" charset="0"/>
              </a:rPr>
              <a:t>red-letter day </a:t>
            </a:r>
            <a:r>
              <a:rPr lang="en-US" sz="2400">
                <a:latin typeface="Berlin Sans FB" pitchFamily="34" charset="0"/>
              </a:rPr>
              <a:t>in the history of the Legion in Central and South America.”</a:t>
            </a:r>
          </a:p>
        </p:txBody>
      </p:sp>
      <p:pic>
        <p:nvPicPr>
          <p:cNvPr id="64518" name="Picture 6" descr="euch cong"/>
          <p:cNvPicPr>
            <a:picLocks noChangeAspect="1" noChangeArrowheads="1"/>
          </p:cNvPicPr>
          <p:nvPr>
            <p:ph sz="half" idx="1"/>
          </p:nvPr>
        </p:nvPicPr>
        <p:blipFill>
          <a:blip r:embed="rId3" cstate="print"/>
          <a:srcRect/>
          <a:stretch>
            <a:fillRect/>
          </a:stretch>
        </p:blipFill>
        <p:spPr>
          <a:xfrm>
            <a:off x="2971800" y="1295400"/>
            <a:ext cx="2979738" cy="2743200"/>
          </a:xfrm>
          <a:noFill/>
          <a:ln w="381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4517">
                                            <p:txEl>
                                              <p:pRg st="0" end="0"/>
                                            </p:txEl>
                                          </p:spTgt>
                                        </p:tgtEl>
                                        <p:attrNameLst>
                                          <p:attrName>style.visibility</p:attrName>
                                        </p:attrNameLst>
                                      </p:cBhvr>
                                      <p:to>
                                        <p:strVal val="visible"/>
                                      </p:to>
                                    </p:set>
                                    <p:anim calcmode="lin" valueType="num">
                                      <p:cBhvr>
                                        <p:cTn id="7" dur="1000" fill="hold"/>
                                        <p:tgtEl>
                                          <p:spTgt spid="6451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451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45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4000" b="1" i="1">
                <a:solidFill>
                  <a:srgbClr val="008000"/>
                </a:solidFill>
                <a:latin typeface="Castellar" pitchFamily="18" charset="0"/>
              </a:rPr>
              <a:t>Travels throughout South America</a:t>
            </a:r>
          </a:p>
        </p:txBody>
      </p:sp>
      <p:sp>
        <p:nvSpPr>
          <p:cNvPr id="66563" name="Rectangle 3"/>
          <p:cNvSpPr>
            <a:spLocks noGrp="1" noChangeArrowheads="1"/>
          </p:cNvSpPr>
          <p:nvPr>
            <p:ph type="body" sz="half" idx="1"/>
          </p:nvPr>
        </p:nvSpPr>
        <p:spPr>
          <a:xfrm>
            <a:off x="457200" y="2362200"/>
            <a:ext cx="4038600" cy="3763963"/>
          </a:xfrm>
        </p:spPr>
        <p:txBody>
          <a:bodyPr/>
          <a:lstStyle/>
          <a:p>
            <a:r>
              <a:rPr lang="en-US" sz="2800"/>
              <a:t>Argentina</a:t>
            </a:r>
          </a:p>
          <a:p>
            <a:r>
              <a:rPr lang="en-US" sz="2800"/>
              <a:t>Uruguay</a:t>
            </a:r>
          </a:p>
          <a:p>
            <a:r>
              <a:rPr lang="en-US" sz="2800"/>
              <a:t>Paraguay</a:t>
            </a:r>
          </a:p>
          <a:p>
            <a:r>
              <a:rPr lang="en-US" sz="2800"/>
              <a:t>Back to Argentina</a:t>
            </a:r>
          </a:p>
        </p:txBody>
      </p:sp>
      <p:pic>
        <p:nvPicPr>
          <p:cNvPr id="66565" name="Picture 5" descr="map of sa"/>
          <p:cNvPicPr>
            <a:picLocks noChangeAspect="1" noChangeArrowheads="1"/>
          </p:cNvPicPr>
          <p:nvPr>
            <p:ph sz="half" idx="2"/>
          </p:nvPr>
        </p:nvPicPr>
        <p:blipFill>
          <a:blip r:embed="rId3" cstate="print"/>
          <a:srcRect/>
          <a:stretch>
            <a:fillRect/>
          </a:stretch>
        </p:blipFill>
        <p:spPr>
          <a:xfrm>
            <a:off x="4924425" y="1600200"/>
            <a:ext cx="3486150" cy="45259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fade">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fade">
                                      <p:cBhvr>
                                        <p:cTn id="22" dur="5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i="1">
                <a:solidFill>
                  <a:srgbClr val="CC3300"/>
                </a:solidFill>
                <a:latin typeface="Berlin Sans FB" pitchFamily="34" charset="0"/>
              </a:rPr>
              <a:t>Bishop Proano of Bolivar</a:t>
            </a:r>
          </a:p>
        </p:txBody>
      </p:sp>
      <p:sp>
        <p:nvSpPr>
          <p:cNvPr id="162819" name="Rectangle 3"/>
          <p:cNvSpPr>
            <a:spLocks noGrp="1" noChangeArrowheads="1"/>
          </p:cNvSpPr>
          <p:nvPr>
            <p:ph type="body" sz="half" idx="2"/>
          </p:nvPr>
        </p:nvSpPr>
        <p:spPr>
          <a:xfrm>
            <a:off x="533400" y="5715000"/>
            <a:ext cx="8229600" cy="434975"/>
          </a:xfrm>
        </p:spPr>
        <p:txBody>
          <a:bodyPr/>
          <a:lstStyle/>
          <a:p>
            <a:pPr algn="ctr">
              <a:lnSpc>
                <a:spcPct val="90000"/>
              </a:lnSpc>
              <a:buFontTx/>
              <a:buNone/>
            </a:pPr>
            <a:r>
              <a:rPr lang="en-US" sz="2400" i="1">
                <a:solidFill>
                  <a:srgbClr val="CC3300"/>
                </a:solidFill>
                <a:latin typeface="Fine Hand" pitchFamily="66" charset="0"/>
              </a:rPr>
              <a:t>“</a:t>
            </a:r>
            <a:r>
              <a:rPr lang="en-US" sz="2400" b="1" i="1">
                <a:solidFill>
                  <a:srgbClr val="CC3300"/>
                </a:solidFill>
                <a:latin typeface="Fine Hand" pitchFamily="66" charset="0"/>
              </a:rPr>
              <a:t>The Legion is the salvation of my diocese.”</a:t>
            </a:r>
          </a:p>
        </p:txBody>
      </p:sp>
      <p:pic>
        <p:nvPicPr>
          <p:cNvPr id="162820" name="Picture 4" descr=" bolivar mar 56"/>
          <p:cNvPicPr>
            <a:picLocks noChangeAspect="1" noChangeArrowheads="1"/>
          </p:cNvPicPr>
          <p:nvPr>
            <p:ph sz="half" idx="1"/>
          </p:nvPr>
        </p:nvPicPr>
        <p:blipFill>
          <a:blip r:embed="rId3" cstate="print"/>
          <a:srcRect/>
          <a:stretch>
            <a:fillRect/>
          </a:stretch>
        </p:blipFill>
        <p:spPr>
          <a:xfrm>
            <a:off x="2133600" y="1524000"/>
            <a:ext cx="4752975" cy="3657600"/>
          </a:xfrm>
          <a:noFill/>
          <a:ln w="76200" cmpd="tri">
            <a:solidFill>
              <a:srgbClr val="CC330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i="1">
                <a:solidFill>
                  <a:srgbClr val="008000"/>
                </a:solidFill>
                <a:latin typeface="Berlin Sans FB" pitchFamily="34" charset="0"/>
              </a:rPr>
              <a:t>With Mary Clerkin in Rio</a:t>
            </a:r>
          </a:p>
        </p:txBody>
      </p:sp>
      <p:pic>
        <p:nvPicPr>
          <p:cNvPr id="68613" name="Picture 5" descr="skyscraper"/>
          <p:cNvPicPr>
            <a:picLocks noChangeAspect="1" noChangeArrowheads="1"/>
          </p:cNvPicPr>
          <p:nvPr>
            <p:ph idx="1"/>
          </p:nvPr>
        </p:nvPicPr>
        <p:blipFill>
          <a:blip r:embed="rId2" cstate="print"/>
          <a:srcRect/>
          <a:stretch>
            <a:fillRect/>
          </a:stretch>
        </p:blipFill>
        <p:spPr>
          <a:xfrm>
            <a:off x="2514600" y="1600200"/>
            <a:ext cx="3656013" cy="4284663"/>
          </a:xfrm>
          <a:noFill/>
          <a:ln w="57150">
            <a:solidFill>
              <a:srgbClr val="00800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b="1" i="1">
                <a:solidFill>
                  <a:srgbClr val="669900"/>
                </a:solidFill>
                <a:latin typeface="Castellar" pitchFamily="18" charset="0"/>
              </a:rPr>
              <a:t>Country Boy</a:t>
            </a:r>
          </a:p>
        </p:txBody>
      </p:sp>
      <p:sp>
        <p:nvSpPr>
          <p:cNvPr id="14342" name="Rectangle 6"/>
          <p:cNvSpPr>
            <a:spLocks noGrp="1" noChangeArrowheads="1"/>
          </p:cNvSpPr>
          <p:nvPr>
            <p:ph type="body" sz="half" idx="2"/>
          </p:nvPr>
        </p:nvSpPr>
        <p:spPr>
          <a:xfrm>
            <a:off x="4648200" y="2209800"/>
            <a:ext cx="4038600" cy="4525963"/>
          </a:xfrm>
        </p:spPr>
        <p:txBody>
          <a:bodyPr/>
          <a:lstStyle/>
          <a:p>
            <a:pPr>
              <a:buFontTx/>
              <a:buNone/>
            </a:pPr>
            <a:r>
              <a:rPr lang="en-US" sz="2800"/>
              <a:t>   Alfie was the 8</a:t>
            </a:r>
            <a:r>
              <a:rPr lang="en-US" sz="2800" baseline="30000"/>
              <a:t>th</a:t>
            </a:r>
            <a:r>
              <a:rPr lang="en-US" sz="2800"/>
              <a:t> child born to the wife of a farmer.</a:t>
            </a:r>
          </a:p>
        </p:txBody>
      </p:sp>
      <p:pic>
        <p:nvPicPr>
          <p:cNvPr id="14343" name="Picture 7" descr="tullamore2"/>
          <p:cNvPicPr>
            <a:picLocks noChangeAspect="1" noChangeArrowheads="1"/>
          </p:cNvPicPr>
          <p:nvPr>
            <p:ph sz="half" idx="1"/>
          </p:nvPr>
        </p:nvPicPr>
        <p:blipFill>
          <a:blip r:embed="rId2" cstate="print"/>
          <a:srcRect/>
          <a:stretch>
            <a:fillRect/>
          </a:stretch>
        </p:blipFill>
        <p:spPr>
          <a:xfrm>
            <a:off x="609600" y="1905000"/>
            <a:ext cx="3867150" cy="3659188"/>
          </a:xfrm>
          <a:noFill/>
          <a:ln w="76200">
            <a:solidFill>
              <a:srgbClr val="008000"/>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i="1">
                <a:solidFill>
                  <a:srgbClr val="008000"/>
                </a:solidFill>
                <a:latin typeface="Berlin Sans FB" pitchFamily="34" charset="0"/>
              </a:rPr>
              <a:t>Fishing with a Peruvian Boy</a:t>
            </a:r>
          </a:p>
        </p:txBody>
      </p:sp>
      <p:pic>
        <p:nvPicPr>
          <p:cNvPr id="70661" name="Picture 5" descr="rio"/>
          <p:cNvPicPr>
            <a:picLocks noChangeAspect="1" noChangeArrowheads="1"/>
          </p:cNvPicPr>
          <p:nvPr>
            <p:ph idx="1"/>
          </p:nvPr>
        </p:nvPicPr>
        <p:blipFill>
          <a:blip r:embed="rId2" cstate="print"/>
          <a:srcRect/>
          <a:stretch>
            <a:fillRect/>
          </a:stretch>
        </p:blipFill>
        <p:spPr>
          <a:xfrm>
            <a:off x="1447800" y="1828800"/>
            <a:ext cx="5905500" cy="3654425"/>
          </a:xfrm>
          <a:noFill/>
          <a:ln w="57150">
            <a:solidFill>
              <a:srgbClr val="008000"/>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4000" i="1">
                <a:solidFill>
                  <a:srgbClr val="008000"/>
                </a:solidFill>
                <a:latin typeface="Berlin Sans FB" pitchFamily="34" charset="0"/>
              </a:rPr>
              <a:t>Feeding an Animal in the Jungles of Paraguay</a:t>
            </a:r>
          </a:p>
        </p:txBody>
      </p:sp>
      <p:pic>
        <p:nvPicPr>
          <p:cNvPr id="72709" name="Picture 5" descr="with animal"/>
          <p:cNvPicPr>
            <a:picLocks noChangeAspect="1" noChangeArrowheads="1"/>
          </p:cNvPicPr>
          <p:nvPr>
            <p:ph idx="1"/>
          </p:nvPr>
        </p:nvPicPr>
        <p:blipFill>
          <a:blip r:embed="rId3" cstate="print"/>
          <a:srcRect/>
          <a:stretch>
            <a:fillRect/>
          </a:stretch>
        </p:blipFill>
        <p:spPr>
          <a:xfrm>
            <a:off x="3124200" y="1828800"/>
            <a:ext cx="2879725" cy="3660775"/>
          </a:xfrm>
          <a:noFill/>
          <a:ln w="57150">
            <a:solidFill>
              <a:srgbClr val="008000"/>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4000" i="1">
                <a:solidFill>
                  <a:srgbClr val="008000"/>
                </a:solidFill>
                <a:latin typeface="Berlin Sans FB" pitchFamily="34" charset="0"/>
              </a:rPr>
              <a:t>At Iguazu (between Brazil &amp; Argentina)</a:t>
            </a:r>
          </a:p>
        </p:txBody>
      </p:sp>
      <p:sp>
        <p:nvSpPr>
          <p:cNvPr id="74757" name="Rectangle 5"/>
          <p:cNvSpPr>
            <a:spLocks noGrp="1" noChangeArrowheads="1"/>
          </p:cNvSpPr>
          <p:nvPr>
            <p:ph type="body" sz="half" idx="2"/>
          </p:nvPr>
        </p:nvSpPr>
        <p:spPr>
          <a:xfrm>
            <a:off x="457200" y="5562600"/>
            <a:ext cx="8229600" cy="563563"/>
          </a:xfrm>
        </p:spPr>
        <p:txBody>
          <a:bodyPr/>
          <a:lstStyle/>
          <a:p>
            <a:pPr algn="ctr">
              <a:buFontTx/>
              <a:buNone/>
            </a:pPr>
            <a:r>
              <a:rPr lang="en-US" sz="2800">
                <a:latin typeface="Fine Hand" pitchFamily="66" charset="0"/>
              </a:rPr>
              <a:t>“Even this is not an impossible obstacle.”</a:t>
            </a:r>
          </a:p>
        </p:txBody>
      </p:sp>
      <p:pic>
        <p:nvPicPr>
          <p:cNvPr id="74758" name="Picture 6" descr="waterfall"/>
          <p:cNvPicPr>
            <a:picLocks noChangeAspect="1" noChangeArrowheads="1"/>
          </p:cNvPicPr>
          <p:nvPr>
            <p:ph sz="half" idx="1"/>
          </p:nvPr>
        </p:nvPicPr>
        <p:blipFill>
          <a:blip r:embed="rId3" cstate="print">
            <a:lum contrast="-10000"/>
          </a:blip>
          <a:srcRect/>
          <a:stretch>
            <a:fillRect/>
          </a:stretch>
        </p:blipFill>
        <p:spPr>
          <a:xfrm>
            <a:off x="2743200" y="1600200"/>
            <a:ext cx="3573463" cy="3654425"/>
          </a:xfrm>
          <a:noFill/>
          <a:ln w="38100">
            <a:solidFill>
              <a:srgbClr val="00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fade">
                                      <p:cBhvr>
                                        <p:cTn id="7" dur="1000"/>
                                        <p:tgtEl>
                                          <p:spTgt spid="74757">
                                            <p:txEl>
                                              <p:pRg st="0" end="0"/>
                                            </p:txEl>
                                          </p:spTgt>
                                        </p:tgtEl>
                                      </p:cBhvr>
                                    </p:animEffect>
                                    <p:anim calcmode="lin" valueType="num">
                                      <p:cBhvr>
                                        <p:cTn id="8" dur="1000" fill="hold"/>
                                        <p:tgtEl>
                                          <p:spTgt spid="7475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47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i="1">
                <a:solidFill>
                  <a:srgbClr val="CC00FF"/>
                </a:solidFill>
                <a:latin typeface="Berlin Sans FB" pitchFamily="34" charset="0"/>
              </a:rPr>
              <a:t>With a Legion Contact</a:t>
            </a:r>
          </a:p>
        </p:txBody>
      </p:sp>
      <p:pic>
        <p:nvPicPr>
          <p:cNvPr id="83973" name="Picture 5" descr="with contact"/>
          <p:cNvPicPr>
            <a:picLocks noChangeAspect="1" noChangeArrowheads="1"/>
          </p:cNvPicPr>
          <p:nvPr>
            <p:ph idx="1"/>
          </p:nvPr>
        </p:nvPicPr>
        <p:blipFill>
          <a:blip r:embed="rId3" cstate="print"/>
          <a:srcRect/>
          <a:stretch>
            <a:fillRect/>
          </a:stretch>
        </p:blipFill>
        <p:spPr>
          <a:xfrm>
            <a:off x="1905000" y="1752600"/>
            <a:ext cx="5484813" cy="4067175"/>
          </a:xfrm>
          <a:noFill/>
          <a:ln w="76200" cmpd="tri">
            <a:solidFill>
              <a:srgbClr val="800080"/>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i="1">
                <a:solidFill>
                  <a:srgbClr val="336699"/>
                </a:solidFill>
                <a:latin typeface="Berlin Sans FB" pitchFamily="34" charset="0"/>
              </a:rPr>
              <a:t>The Arrival of Una Twomey</a:t>
            </a:r>
          </a:p>
        </p:txBody>
      </p:sp>
      <p:pic>
        <p:nvPicPr>
          <p:cNvPr id="80901" name="Picture 5" descr="paraguay mar 57"/>
          <p:cNvPicPr>
            <a:picLocks noChangeAspect="1" noChangeArrowheads="1"/>
          </p:cNvPicPr>
          <p:nvPr>
            <p:ph idx="1"/>
          </p:nvPr>
        </p:nvPicPr>
        <p:blipFill>
          <a:blip r:embed="rId3" cstate="print"/>
          <a:srcRect/>
          <a:stretch>
            <a:fillRect/>
          </a:stretch>
        </p:blipFill>
        <p:spPr>
          <a:xfrm>
            <a:off x="1905000" y="1524000"/>
            <a:ext cx="5484813" cy="4575175"/>
          </a:xfrm>
          <a:noFill/>
          <a:ln w="76200" cmpd="tri">
            <a:solidFill>
              <a:srgbClr val="0033CC"/>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i="1">
                <a:solidFill>
                  <a:srgbClr val="FF33CC"/>
                </a:solidFill>
                <a:latin typeface="Berlin Sans FB" pitchFamily="34" charset="0"/>
              </a:rPr>
              <a:t>With other Legion Envoys</a:t>
            </a:r>
          </a:p>
        </p:txBody>
      </p:sp>
      <p:pic>
        <p:nvPicPr>
          <p:cNvPr id="76806" name="Picture 6" descr="christmas 2"/>
          <p:cNvPicPr>
            <a:picLocks noChangeAspect="1" noChangeArrowheads="1"/>
          </p:cNvPicPr>
          <p:nvPr>
            <p:ph sz="half" idx="1"/>
          </p:nvPr>
        </p:nvPicPr>
        <p:blipFill>
          <a:blip r:embed="rId3" cstate="print"/>
          <a:srcRect/>
          <a:stretch>
            <a:fillRect/>
          </a:stretch>
        </p:blipFill>
        <p:spPr>
          <a:xfrm>
            <a:off x="228600" y="2133600"/>
            <a:ext cx="3838575" cy="3652838"/>
          </a:xfrm>
          <a:noFill/>
          <a:ln w="76200" cmpd="tri">
            <a:solidFill>
              <a:srgbClr val="FF33CC"/>
            </a:solidFill>
          </a:ln>
        </p:spPr>
      </p:pic>
      <p:pic>
        <p:nvPicPr>
          <p:cNvPr id="76807" name="Picture 7" descr="twoomey paraguay"/>
          <p:cNvPicPr>
            <a:picLocks noChangeAspect="1" noChangeArrowheads="1"/>
          </p:cNvPicPr>
          <p:nvPr>
            <p:ph sz="half" idx="2"/>
          </p:nvPr>
        </p:nvPicPr>
        <p:blipFill>
          <a:blip r:embed="rId4" cstate="print"/>
          <a:srcRect/>
          <a:stretch>
            <a:fillRect/>
          </a:stretch>
        </p:blipFill>
        <p:spPr>
          <a:xfrm>
            <a:off x="4724400" y="2743200"/>
            <a:ext cx="3656013" cy="2365375"/>
          </a:xfrm>
          <a:noFill/>
          <a:ln w="76200" cmpd="tri">
            <a:solidFill>
              <a:srgbClr val="FF33CC"/>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i="1">
                <a:solidFill>
                  <a:srgbClr val="FF0000"/>
                </a:solidFill>
                <a:latin typeface="Berlin Sans FB" pitchFamily="34" charset="0"/>
              </a:rPr>
              <a:t>In Uruguay</a:t>
            </a:r>
          </a:p>
        </p:txBody>
      </p:sp>
      <p:pic>
        <p:nvPicPr>
          <p:cNvPr id="87045" name="Picture 5" descr="uruguay"/>
          <p:cNvPicPr>
            <a:picLocks noChangeAspect="1" noChangeArrowheads="1"/>
          </p:cNvPicPr>
          <p:nvPr>
            <p:ph idx="1"/>
          </p:nvPr>
        </p:nvPicPr>
        <p:blipFill>
          <a:blip r:embed="rId3" cstate="print"/>
          <a:srcRect/>
          <a:stretch>
            <a:fillRect/>
          </a:stretch>
        </p:blipFill>
        <p:spPr>
          <a:xfrm>
            <a:off x="1828800" y="1981200"/>
            <a:ext cx="5484813" cy="3690938"/>
          </a:xfrm>
          <a:noFill/>
          <a:ln w="76200" cmpd="tri">
            <a:solidFill>
              <a:srgbClr val="CC3300"/>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i="1">
                <a:solidFill>
                  <a:srgbClr val="FF0000"/>
                </a:solidFill>
                <a:latin typeface="Berlin Sans FB" pitchFamily="34" charset="0"/>
              </a:rPr>
              <a:t>In Argentina</a:t>
            </a:r>
          </a:p>
        </p:txBody>
      </p:sp>
      <p:pic>
        <p:nvPicPr>
          <p:cNvPr id="89095" name="Picture 7" descr="argentina2"/>
          <p:cNvPicPr>
            <a:picLocks noChangeAspect="1" noChangeArrowheads="1"/>
          </p:cNvPicPr>
          <p:nvPr>
            <p:ph sz="quarter" idx="1"/>
          </p:nvPr>
        </p:nvPicPr>
        <p:blipFill>
          <a:blip r:embed="rId3" cstate="print"/>
          <a:srcRect/>
          <a:stretch>
            <a:fillRect/>
          </a:stretch>
        </p:blipFill>
        <p:spPr>
          <a:xfrm>
            <a:off x="1065213" y="1755775"/>
            <a:ext cx="2820987" cy="1874838"/>
          </a:xfrm>
          <a:noFill/>
          <a:ln w="76200" cmpd="tri">
            <a:solidFill>
              <a:srgbClr val="CC3300"/>
            </a:solidFill>
          </a:ln>
        </p:spPr>
      </p:pic>
      <p:pic>
        <p:nvPicPr>
          <p:cNvPr id="89096" name="Picture 8" descr="argentina seminary"/>
          <p:cNvPicPr>
            <a:picLocks noChangeAspect="1" noChangeArrowheads="1"/>
          </p:cNvPicPr>
          <p:nvPr>
            <p:ph sz="quarter" idx="2"/>
          </p:nvPr>
        </p:nvPicPr>
        <p:blipFill>
          <a:blip r:embed="rId4" cstate="print"/>
          <a:srcRect/>
          <a:stretch>
            <a:fillRect/>
          </a:stretch>
        </p:blipFill>
        <p:spPr>
          <a:xfrm>
            <a:off x="1022350" y="3938588"/>
            <a:ext cx="2908300" cy="2187575"/>
          </a:xfrm>
          <a:noFill/>
          <a:ln w="76200" cmpd="tri">
            <a:solidFill>
              <a:srgbClr val="CC3300"/>
            </a:solidFill>
          </a:ln>
        </p:spPr>
      </p:pic>
      <p:pic>
        <p:nvPicPr>
          <p:cNvPr id="89097" name="Picture 9" descr="argentina"/>
          <p:cNvPicPr>
            <a:picLocks noChangeAspect="1" noChangeArrowheads="1"/>
          </p:cNvPicPr>
          <p:nvPr>
            <p:ph sz="half" idx="3"/>
          </p:nvPr>
        </p:nvPicPr>
        <p:blipFill>
          <a:blip r:embed="rId5" cstate="print">
            <a:lum contrast="-8000"/>
          </a:blip>
          <a:srcRect/>
          <a:stretch>
            <a:fillRect/>
          </a:stretch>
        </p:blipFill>
        <p:spPr>
          <a:xfrm>
            <a:off x="4648200" y="2495550"/>
            <a:ext cx="4038600" cy="2762250"/>
          </a:xfrm>
          <a:noFill/>
          <a:ln w="76200" cmpd="tri">
            <a:solidFill>
              <a:srgbClr val="CC33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9095"/>
                                        </p:tgtEl>
                                        <p:attrNameLst>
                                          <p:attrName>style.visibility</p:attrName>
                                        </p:attrNameLst>
                                      </p:cBhvr>
                                      <p:to>
                                        <p:strVal val="visible"/>
                                      </p:to>
                                    </p:set>
                                    <p:anim calcmode="lin" valueType="num">
                                      <p:cBhvr>
                                        <p:cTn id="7" dur="500" fill="hold"/>
                                        <p:tgtEl>
                                          <p:spTgt spid="89095"/>
                                        </p:tgtEl>
                                        <p:attrNameLst>
                                          <p:attrName>ppt_w</p:attrName>
                                        </p:attrNameLst>
                                      </p:cBhvr>
                                      <p:tavLst>
                                        <p:tav tm="0">
                                          <p:val>
                                            <p:fltVal val="0"/>
                                          </p:val>
                                        </p:tav>
                                        <p:tav tm="100000">
                                          <p:val>
                                            <p:strVal val="#ppt_w"/>
                                          </p:val>
                                        </p:tav>
                                      </p:tavLst>
                                    </p:anim>
                                    <p:anim calcmode="lin" valueType="num">
                                      <p:cBhvr>
                                        <p:cTn id="8" dur="500" fill="hold"/>
                                        <p:tgtEl>
                                          <p:spTgt spid="89095"/>
                                        </p:tgtEl>
                                        <p:attrNameLst>
                                          <p:attrName>ppt_h</p:attrName>
                                        </p:attrNameLst>
                                      </p:cBhvr>
                                      <p:tavLst>
                                        <p:tav tm="0">
                                          <p:val>
                                            <p:fltVal val="0"/>
                                          </p:val>
                                        </p:tav>
                                        <p:tav tm="100000">
                                          <p:val>
                                            <p:strVal val="#ppt_h"/>
                                          </p:val>
                                        </p:tav>
                                      </p:tavLst>
                                    </p:anim>
                                    <p:animEffect transition="in" filter="fade">
                                      <p:cBhvr>
                                        <p:cTn id="9" dur="500"/>
                                        <p:tgtEl>
                                          <p:spTgt spid="8909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9096"/>
                                        </p:tgtEl>
                                        <p:attrNameLst>
                                          <p:attrName>style.visibility</p:attrName>
                                        </p:attrNameLst>
                                      </p:cBhvr>
                                      <p:to>
                                        <p:strVal val="visible"/>
                                      </p:to>
                                    </p:set>
                                    <p:anim calcmode="lin" valueType="num">
                                      <p:cBhvr>
                                        <p:cTn id="14" dur="500" fill="hold"/>
                                        <p:tgtEl>
                                          <p:spTgt spid="89096"/>
                                        </p:tgtEl>
                                        <p:attrNameLst>
                                          <p:attrName>ppt_w</p:attrName>
                                        </p:attrNameLst>
                                      </p:cBhvr>
                                      <p:tavLst>
                                        <p:tav tm="0">
                                          <p:val>
                                            <p:fltVal val="0"/>
                                          </p:val>
                                        </p:tav>
                                        <p:tav tm="100000">
                                          <p:val>
                                            <p:strVal val="#ppt_w"/>
                                          </p:val>
                                        </p:tav>
                                      </p:tavLst>
                                    </p:anim>
                                    <p:anim calcmode="lin" valueType="num">
                                      <p:cBhvr>
                                        <p:cTn id="15" dur="500" fill="hold"/>
                                        <p:tgtEl>
                                          <p:spTgt spid="89096"/>
                                        </p:tgtEl>
                                        <p:attrNameLst>
                                          <p:attrName>ppt_h</p:attrName>
                                        </p:attrNameLst>
                                      </p:cBhvr>
                                      <p:tavLst>
                                        <p:tav tm="0">
                                          <p:val>
                                            <p:fltVal val="0"/>
                                          </p:val>
                                        </p:tav>
                                        <p:tav tm="100000">
                                          <p:val>
                                            <p:strVal val="#ppt_h"/>
                                          </p:val>
                                        </p:tav>
                                      </p:tavLst>
                                    </p:anim>
                                    <p:animEffect transition="in" filter="fade">
                                      <p:cBhvr>
                                        <p:cTn id="16" dur="500"/>
                                        <p:tgtEl>
                                          <p:spTgt spid="8909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9097"/>
                                        </p:tgtEl>
                                        <p:attrNameLst>
                                          <p:attrName>style.visibility</p:attrName>
                                        </p:attrNameLst>
                                      </p:cBhvr>
                                      <p:to>
                                        <p:strVal val="visible"/>
                                      </p:to>
                                    </p:set>
                                    <p:anim calcmode="lin" valueType="num">
                                      <p:cBhvr>
                                        <p:cTn id="21" dur="500" fill="hold"/>
                                        <p:tgtEl>
                                          <p:spTgt spid="89097"/>
                                        </p:tgtEl>
                                        <p:attrNameLst>
                                          <p:attrName>ppt_w</p:attrName>
                                        </p:attrNameLst>
                                      </p:cBhvr>
                                      <p:tavLst>
                                        <p:tav tm="0">
                                          <p:val>
                                            <p:fltVal val="0"/>
                                          </p:val>
                                        </p:tav>
                                        <p:tav tm="100000">
                                          <p:val>
                                            <p:strVal val="#ppt_w"/>
                                          </p:val>
                                        </p:tav>
                                      </p:tavLst>
                                    </p:anim>
                                    <p:anim calcmode="lin" valueType="num">
                                      <p:cBhvr>
                                        <p:cTn id="22" dur="500" fill="hold"/>
                                        <p:tgtEl>
                                          <p:spTgt spid="89097"/>
                                        </p:tgtEl>
                                        <p:attrNameLst>
                                          <p:attrName>ppt_h</p:attrName>
                                        </p:attrNameLst>
                                      </p:cBhvr>
                                      <p:tavLst>
                                        <p:tav tm="0">
                                          <p:val>
                                            <p:fltVal val="0"/>
                                          </p:val>
                                        </p:tav>
                                        <p:tav tm="100000">
                                          <p:val>
                                            <p:strVal val="#ppt_h"/>
                                          </p:val>
                                        </p:tav>
                                      </p:tavLst>
                                    </p:anim>
                                    <p:animEffect transition="in" filter="fade">
                                      <p:cBhvr>
                                        <p:cTn id="23" dur="500"/>
                                        <p:tgtEl>
                                          <p:spTgt spid="89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3" name="Picture 7" descr="salta curia"/>
          <p:cNvPicPr>
            <a:picLocks noChangeAspect="1" noChangeArrowheads="1"/>
          </p:cNvPicPr>
          <p:nvPr>
            <p:ph/>
          </p:nvPr>
        </p:nvPicPr>
        <p:blipFill>
          <a:blip r:embed="rId3" cstate="print"/>
          <a:srcRect/>
          <a:stretch>
            <a:fillRect/>
          </a:stretch>
        </p:blipFill>
        <p:spPr>
          <a:xfrm>
            <a:off x="762000" y="838200"/>
            <a:ext cx="7313613" cy="4770438"/>
          </a:xfrm>
          <a:noFill/>
          <a:ln w="76200" cmpd="tri">
            <a:solidFill>
              <a:srgbClr val="CC3300"/>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b="1" i="1">
                <a:solidFill>
                  <a:srgbClr val="FF0000"/>
                </a:solidFill>
                <a:latin typeface="Castellar" pitchFamily="18" charset="0"/>
              </a:rPr>
              <a:t>Alfie’s Dream</a:t>
            </a:r>
          </a:p>
        </p:txBody>
      </p:sp>
      <p:pic>
        <p:nvPicPr>
          <p:cNvPr id="94221" name="Picture 13" descr="russia"/>
          <p:cNvPicPr>
            <a:picLocks noChangeAspect="1" noChangeArrowheads="1"/>
          </p:cNvPicPr>
          <p:nvPr>
            <p:ph sz="half" idx="1"/>
          </p:nvPr>
        </p:nvPicPr>
        <p:blipFill>
          <a:blip r:embed="rId3" cstate="print"/>
          <a:srcRect/>
          <a:stretch>
            <a:fillRect/>
          </a:stretch>
        </p:blipFill>
        <p:spPr>
          <a:xfrm>
            <a:off x="457200" y="2360613"/>
            <a:ext cx="4038600" cy="3005137"/>
          </a:xfrm>
          <a:noFill/>
          <a:ln w="76200" cmpd="tri">
            <a:solidFill>
              <a:srgbClr val="FF0000"/>
            </a:solidFill>
          </a:ln>
        </p:spPr>
      </p:pic>
      <p:sp>
        <p:nvSpPr>
          <p:cNvPr id="94222" name="Rectangle 14"/>
          <p:cNvSpPr>
            <a:spLocks noGrp="1" noChangeArrowheads="1"/>
          </p:cNvSpPr>
          <p:nvPr>
            <p:ph type="body" sz="half" idx="2"/>
          </p:nvPr>
        </p:nvSpPr>
        <p:spPr/>
        <p:txBody>
          <a:bodyPr/>
          <a:lstStyle/>
          <a:p>
            <a:pPr>
              <a:lnSpc>
                <a:spcPct val="80000"/>
              </a:lnSpc>
            </a:pPr>
            <a:r>
              <a:rPr lang="en-US" sz="2400"/>
              <a:t>Alfie studied Russian</a:t>
            </a:r>
          </a:p>
          <a:p>
            <a:pPr>
              <a:lnSpc>
                <a:spcPct val="80000"/>
              </a:lnSpc>
            </a:pPr>
            <a:r>
              <a:rPr lang="en-US" sz="2400"/>
              <a:t>Arranged to have the handbook translated into Russian</a:t>
            </a:r>
          </a:p>
          <a:p>
            <a:pPr>
              <a:lnSpc>
                <a:spcPct val="80000"/>
              </a:lnSpc>
            </a:pPr>
            <a:r>
              <a:rPr lang="en-US" sz="2400"/>
              <a:t>Established a praesidium among the Orthodox in Buenos Aires</a:t>
            </a:r>
          </a:p>
          <a:p>
            <a:pPr>
              <a:lnSpc>
                <a:spcPct val="80000"/>
              </a:lnSpc>
            </a:pPr>
            <a:r>
              <a:rPr lang="en-US" sz="2400"/>
              <a:t>Asked permission to make a tourist visit to Russia</a:t>
            </a:r>
          </a:p>
          <a:p>
            <a:pPr>
              <a:lnSpc>
                <a:spcPct val="80000"/>
              </a:lnSpc>
            </a:pPr>
            <a:r>
              <a:rPr lang="en-US" sz="2400"/>
              <a:t>The Legion eventually began making annual PPCs to Russia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22">
                                            <p:txEl>
                                              <p:pRg st="0" end="0"/>
                                            </p:txEl>
                                          </p:spTgt>
                                        </p:tgtEl>
                                        <p:attrNameLst>
                                          <p:attrName>style.visibility</p:attrName>
                                        </p:attrNameLst>
                                      </p:cBhvr>
                                      <p:to>
                                        <p:strVal val="visible"/>
                                      </p:to>
                                    </p:set>
                                    <p:animEffect transition="in" filter="fade">
                                      <p:cBhvr>
                                        <p:cTn id="7" dur="2000"/>
                                        <p:tgtEl>
                                          <p:spTgt spid="94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22">
                                            <p:txEl>
                                              <p:pRg st="1" end="1"/>
                                            </p:txEl>
                                          </p:spTgt>
                                        </p:tgtEl>
                                        <p:attrNameLst>
                                          <p:attrName>style.visibility</p:attrName>
                                        </p:attrNameLst>
                                      </p:cBhvr>
                                      <p:to>
                                        <p:strVal val="visible"/>
                                      </p:to>
                                    </p:set>
                                    <p:animEffect transition="in" filter="fade">
                                      <p:cBhvr>
                                        <p:cTn id="12" dur="2000"/>
                                        <p:tgtEl>
                                          <p:spTgt spid="94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222">
                                            <p:txEl>
                                              <p:pRg st="2" end="2"/>
                                            </p:txEl>
                                          </p:spTgt>
                                        </p:tgtEl>
                                        <p:attrNameLst>
                                          <p:attrName>style.visibility</p:attrName>
                                        </p:attrNameLst>
                                      </p:cBhvr>
                                      <p:to>
                                        <p:strVal val="visible"/>
                                      </p:to>
                                    </p:set>
                                    <p:animEffect transition="in" filter="fade">
                                      <p:cBhvr>
                                        <p:cTn id="17" dur="2000"/>
                                        <p:tgtEl>
                                          <p:spTgt spid="942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222">
                                            <p:txEl>
                                              <p:pRg st="3" end="3"/>
                                            </p:txEl>
                                          </p:spTgt>
                                        </p:tgtEl>
                                        <p:attrNameLst>
                                          <p:attrName>style.visibility</p:attrName>
                                        </p:attrNameLst>
                                      </p:cBhvr>
                                      <p:to>
                                        <p:strVal val="visible"/>
                                      </p:to>
                                    </p:set>
                                    <p:animEffect transition="in" filter="fade">
                                      <p:cBhvr>
                                        <p:cTn id="22" dur="2000"/>
                                        <p:tgtEl>
                                          <p:spTgt spid="942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222">
                                            <p:txEl>
                                              <p:pRg st="4" end="4"/>
                                            </p:txEl>
                                          </p:spTgt>
                                        </p:tgtEl>
                                        <p:attrNameLst>
                                          <p:attrName>style.visibility</p:attrName>
                                        </p:attrNameLst>
                                      </p:cBhvr>
                                      <p:to>
                                        <p:strVal val="visible"/>
                                      </p:to>
                                    </p:set>
                                    <p:animEffect transition="in" filter="fade">
                                      <p:cBhvr>
                                        <p:cTn id="27" dur="2000"/>
                                        <p:tgtEl>
                                          <p:spTgt spid="942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274638"/>
            <a:ext cx="8229600" cy="563562"/>
          </a:xfrm>
        </p:spPr>
        <p:txBody>
          <a:bodyPr/>
          <a:lstStyle/>
          <a:p>
            <a:r>
              <a:rPr lang="en-US" sz="4000" b="1" i="1">
                <a:latin typeface="Castellar" pitchFamily="18" charset="0"/>
              </a:rPr>
              <a:t>Teenage Years</a:t>
            </a:r>
          </a:p>
        </p:txBody>
      </p:sp>
      <p:sp>
        <p:nvSpPr>
          <p:cNvPr id="11269" name="Rectangle 5"/>
          <p:cNvSpPr>
            <a:spLocks noGrp="1" noChangeArrowheads="1"/>
          </p:cNvSpPr>
          <p:nvPr>
            <p:ph type="body" sz="half" idx="1"/>
          </p:nvPr>
        </p:nvSpPr>
        <p:spPr>
          <a:xfrm>
            <a:off x="457200" y="914400"/>
            <a:ext cx="4038600" cy="5211763"/>
          </a:xfrm>
        </p:spPr>
        <p:txBody>
          <a:bodyPr/>
          <a:lstStyle/>
          <a:p>
            <a:r>
              <a:rPr lang="en-US" sz="2800"/>
              <a:t>On September 8, 1948, at the age of 16, Alfie was received into the Novitiate of the Irish Christian Brothers</a:t>
            </a:r>
          </a:p>
          <a:p>
            <a:r>
              <a:rPr lang="en-US" sz="2800"/>
              <a:t>He was given the name Br. Ignatius</a:t>
            </a:r>
          </a:p>
          <a:p>
            <a:r>
              <a:rPr lang="en-US" sz="2800"/>
              <a:t>It was here that he first heard of the Legion of Mary</a:t>
            </a:r>
          </a:p>
        </p:txBody>
      </p:sp>
      <p:pic>
        <p:nvPicPr>
          <p:cNvPr id="11272" name="Picture 8" descr="portrait bw"/>
          <p:cNvPicPr>
            <a:picLocks noChangeAspect="1" noChangeArrowheads="1"/>
          </p:cNvPicPr>
          <p:nvPr>
            <p:ph sz="quarter" idx="2"/>
          </p:nvPr>
        </p:nvPicPr>
        <p:blipFill>
          <a:blip r:embed="rId3" cstate="print"/>
          <a:srcRect/>
          <a:stretch>
            <a:fillRect/>
          </a:stretch>
        </p:blipFill>
        <p:spPr>
          <a:xfrm>
            <a:off x="5938838" y="1143000"/>
            <a:ext cx="1457325" cy="2362200"/>
          </a:xfrm>
          <a:noFill/>
          <a:ln/>
        </p:spPr>
      </p:pic>
      <p:pic>
        <p:nvPicPr>
          <p:cNvPr id="11273" name="Picture 9" descr="ICB emblem"/>
          <p:cNvPicPr>
            <a:picLocks noChangeAspect="1" noChangeArrowheads="1"/>
          </p:cNvPicPr>
          <p:nvPr>
            <p:ph sz="quarter" idx="3"/>
          </p:nvPr>
        </p:nvPicPr>
        <p:blipFill>
          <a:blip r:embed="rId4" cstate="print"/>
          <a:srcRect/>
          <a:stretch>
            <a:fillRect/>
          </a:stretch>
        </p:blipFill>
        <p:spPr>
          <a:xfrm>
            <a:off x="5715000" y="4191000"/>
            <a:ext cx="1746250" cy="18272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fade">
                                      <p:cBhvr>
                                        <p:cTn id="7" dur="10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fade">
                                      <p:cBhvr>
                                        <p:cTn id="12" dur="2000"/>
                                        <p:tgtEl>
                                          <p:spTgt spid="11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fade">
                                      <p:cBhvr>
                                        <p:cTn id="17" dur="2000"/>
                                        <p:tgtEl>
                                          <p:spTgt spid="112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b="1" i="1">
                <a:solidFill>
                  <a:srgbClr val="660066"/>
                </a:solidFill>
                <a:latin typeface="Castellar" pitchFamily="18" charset="0"/>
              </a:rPr>
              <a:t>Illness</a:t>
            </a:r>
          </a:p>
        </p:txBody>
      </p:sp>
      <p:sp>
        <p:nvSpPr>
          <p:cNvPr id="96259" name="Rectangle 3"/>
          <p:cNvSpPr>
            <a:spLocks noGrp="1" noChangeArrowheads="1"/>
          </p:cNvSpPr>
          <p:nvPr>
            <p:ph type="body" idx="1"/>
          </p:nvPr>
        </p:nvSpPr>
        <p:spPr/>
        <p:txBody>
          <a:bodyPr/>
          <a:lstStyle/>
          <a:p>
            <a:r>
              <a:rPr lang="en-US">
                <a:solidFill>
                  <a:srgbClr val="660066"/>
                </a:solidFill>
                <a:latin typeface="Berlin Sans FB" pitchFamily="34" charset="0"/>
              </a:rPr>
              <a:t>In Cordoba, Argentina, Alfie was diagnosed with a stomach ulcer</a:t>
            </a:r>
          </a:p>
          <a:p>
            <a:r>
              <a:rPr lang="en-US">
                <a:solidFill>
                  <a:srgbClr val="660066"/>
                </a:solidFill>
                <a:latin typeface="Berlin Sans FB" pitchFamily="34" charset="0"/>
              </a:rPr>
              <a:t>He was taken to Buenos Aires to a hospital run by Blue Nuns</a:t>
            </a:r>
          </a:p>
          <a:p>
            <a:r>
              <a:rPr lang="en-US">
                <a:solidFill>
                  <a:srgbClr val="660066"/>
                </a:solidFill>
                <a:latin typeface="Berlin Sans FB" pitchFamily="34" charset="0"/>
              </a:rPr>
              <a:t>1/9/59:  an operation revealed cancer</a:t>
            </a:r>
          </a:p>
          <a:p>
            <a:r>
              <a:rPr lang="en-US">
                <a:solidFill>
                  <a:srgbClr val="660066"/>
                </a:solidFill>
                <a:latin typeface="Berlin Sans FB" pitchFamily="34" charset="0"/>
              </a:rPr>
              <a:t>He was visited every day by the Irish Ambassador to Argentina</a:t>
            </a:r>
          </a:p>
          <a:p>
            <a:pPr>
              <a:buFontTx/>
              <a:buNone/>
            </a:pPr>
            <a:endParaRPr lang="en-US">
              <a:solidFill>
                <a:srgbClr val="660066"/>
              </a:solidFill>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20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fade">
                                      <p:cBhvr>
                                        <p:cTn id="12" dur="2000"/>
                                        <p:tgtEl>
                                          <p:spTgt spid="96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fade">
                                      <p:cBhvr>
                                        <p:cTn id="17" dur="2000"/>
                                        <p:tgtEl>
                                          <p:spTgt spid="96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fade">
                                      <p:cBhvr>
                                        <p:cTn id="22" dur="2000"/>
                                        <p:tgtEl>
                                          <p:spTgt spid="96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6000" b="1" i="1">
                <a:solidFill>
                  <a:srgbClr val="FFFF00"/>
                </a:solidFill>
                <a:latin typeface="Castellar" pitchFamily="18" charset="0"/>
              </a:rPr>
              <a:t>Death</a:t>
            </a:r>
          </a:p>
        </p:txBody>
      </p:sp>
      <p:sp>
        <p:nvSpPr>
          <p:cNvPr id="97283" name="Rectangle 3"/>
          <p:cNvSpPr>
            <a:spLocks noGrp="1" noChangeArrowheads="1"/>
          </p:cNvSpPr>
          <p:nvPr>
            <p:ph type="body" idx="1"/>
          </p:nvPr>
        </p:nvSpPr>
        <p:spPr/>
        <p:txBody>
          <a:bodyPr/>
          <a:lstStyle/>
          <a:p>
            <a:r>
              <a:rPr lang="en-US" b="1">
                <a:solidFill>
                  <a:srgbClr val="FFFF00"/>
                </a:solidFill>
                <a:latin typeface="Arial Black" pitchFamily="34" charset="0"/>
              </a:rPr>
              <a:t>Alfie received the Last Rites administered by Cardinal Copello</a:t>
            </a:r>
          </a:p>
          <a:p>
            <a:r>
              <a:rPr lang="en-US" b="1">
                <a:solidFill>
                  <a:srgbClr val="FFFF00"/>
                </a:solidFill>
                <a:latin typeface="Arial Black" pitchFamily="34" charset="0"/>
              </a:rPr>
              <a:t>The Nuncio gave the Last Blessing</a:t>
            </a:r>
          </a:p>
          <a:p>
            <a:r>
              <a:rPr lang="en-US" b="1">
                <a:solidFill>
                  <a:srgbClr val="FFFF00"/>
                </a:solidFill>
                <a:latin typeface="Arial Black" pitchFamily="34" charset="0"/>
              </a:rPr>
              <a:t>Alfie died on January 21, 1959 at the age of 26</a:t>
            </a:r>
          </a:p>
          <a:p>
            <a:r>
              <a:rPr lang="en-US" b="1">
                <a:solidFill>
                  <a:srgbClr val="FFFF00"/>
                </a:solidFill>
                <a:latin typeface="Arial Black" pitchFamily="34" charset="0"/>
              </a:rPr>
              <a:t>He was buried in the Christian Brothers vault in Buenos 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20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fade">
                                      <p:cBhvr>
                                        <p:cTn id="12" dur="20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fade">
                                      <p:cBhvr>
                                        <p:cTn id="17" dur="20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fade">
                                      <p:cBhvr>
                                        <p:cTn id="22" dur="20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4000" b="1" i="1">
                <a:solidFill>
                  <a:srgbClr val="33CC33"/>
                </a:solidFill>
                <a:latin typeface="Castellar" pitchFamily="18" charset="0"/>
              </a:rPr>
              <a:t>January 21</a:t>
            </a:r>
            <a:r>
              <a:rPr lang="en-US" sz="4000" b="1" i="1" baseline="30000">
                <a:solidFill>
                  <a:srgbClr val="33CC33"/>
                </a:solidFill>
                <a:latin typeface="Castellar" pitchFamily="18" charset="0"/>
              </a:rPr>
              <a:t>st</a:t>
            </a:r>
            <a:r>
              <a:rPr lang="en-US" sz="4000" b="1" i="1">
                <a:solidFill>
                  <a:srgbClr val="33CC33"/>
                </a:solidFill>
                <a:latin typeface="Castellar" pitchFamily="18" charset="0"/>
              </a:rPr>
              <a:t> </a:t>
            </a:r>
            <a:br>
              <a:rPr lang="en-US" sz="4000" b="1" i="1">
                <a:solidFill>
                  <a:srgbClr val="33CC33"/>
                </a:solidFill>
                <a:latin typeface="Castellar" pitchFamily="18" charset="0"/>
              </a:rPr>
            </a:br>
            <a:r>
              <a:rPr lang="en-US" sz="4000" b="1" i="1">
                <a:solidFill>
                  <a:srgbClr val="33CC33"/>
                </a:solidFill>
                <a:latin typeface="Castellar" pitchFamily="18" charset="0"/>
              </a:rPr>
              <a:t>Feast of St. Agnes</a:t>
            </a:r>
          </a:p>
        </p:txBody>
      </p:sp>
      <p:sp>
        <p:nvSpPr>
          <p:cNvPr id="122883" name="Rectangle 3"/>
          <p:cNvSpPr>
            <a:spLocks noGrp="1" noChangeArrowheads="1"/>
          </p:cNvSpPr>
          <p:nvPr>
            <p:ph type="body" sz="half" idx="3"/>
          </p:nvPr>
        </p:nvSpPr>
        <p:spPr>
          <a:xfrm>
            <a:off x="457200" y="4953000"/>
            <a:ext cx="8229600" cy="1173163"/>
          </a:xfrm>
        </p:spPr>
        <p:txBody>
          <a:bodyPr/>
          <a:lstStyle/>
          <a:p>
            <a:pPr algn="ctr">
              <a:lnSpc>
                <a:spcPct val="90000"/>
              </a:lnSpc>
              <a:buFontTx/>
              <a:buNone/>
            </a:pPr>
            <a:r>
              <a:rPr lang="en-US" sz="2400" b="1" i="1">
                <a:solidFill>
                  <a:srgbClr val="33CC33"/>
                </a:solidFill>
                <a:latin typeface="Berlin Sans FB" pitchFamily="34" charset="0"/>
              </a:rPr>
              <a:t>Alfie was known in South America as </a:t>
            </a:r>
          </a:p>
          <a:p>
            <a:pPr algn="ctr">
              <a:lnSpc>
                <a:spcPct val="90000"/>
              </a:lnSpc>
              <a:buFontTx/>
              <a:buNone/>
            </a:pPr>
            <a:r>
              <a:rPr lang="en-US" sz="2400" b="1" i="1">
                <a:solidFill>
                  <a:srgbClr val="33CC33"/>
                </a:solidFill>
                <a:latin typeface="Berlin Sans FB" pitchFamily="34" charset="0"/>
              </a:rPr>
              <a:t>“El Cordero” (the lamb) or “El Corderito” (the lambkin)</a:t>
            </a:r>
          </a:p>
        </p:txBody>
      </p:sp>
      <p:pic>
        <p:nvPicPr>
          <p:cNvPr id="122884" name="Picture 4" descr="st agnes 4"/>
          <p:cNvPicPr>
            <a:picLocks noChangeAspect="1" noChangeArrowheads="1"/>
          </p:cNvPicPr>
          <p:nvPr>
            <p:ph sz="quarter" idx="1"/>
          </p:nvPr>
        </p:nvPicPr>
        <p:blipFill>
          <a:blip r:embed="rId3" cstate="print"/>
          <a:srcRect/>
          <a:stretch>
            <a:fillRect/>
          </a:stretch>
        </p:blipFill>
        <p:spPr>
          <a:xfrm>
            <a:off x="1928813" y="1600200"/>
            <a:ext cx="1371600" cy="2741613"/>
          </a:xfrm>
          <a:noFill/>
          <a:ln w="76200">
            <a:solidFill>
              <a:srgbClr val="00FF00"/>
            </a:solidFill>
          </a:ln>
        </p:spPr>
      </p:pic>
      <p:pic>
        <p:nvPicPr>
          <p:cNvPr id="122885" name="Picture 5" descr="lamb"/>
          <p:cNvPicPr>
            <a:picLocks noChangeAspect="1" noChangeArrowheads="1"/>
          </p:cNvPicPr>
          <p:nvPr>
            <p:ph sz="quarter" idx="2"/>
          </p:nvPr>
        </p:nvPicPr>
        <p:blipFill>
          <a:blip r:embed="rId4" cstate="print"/>
          <a:srcRect/>
          <a:stretch>
            <a:fillRect/>
          </a:stretch>
        </p:blipFill>
        <p:spPr>
          <a:xfrm>
            <a:off x="4724400" y="2286000"/>
            <a:ext cx="2914650" cy="2185988"/>
          </a:xfrm>
          <a:noFill/>
          <a:ln w="76200">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p:cTn id="7" dur="3000" fill="hold"/>
                                        <p:tgtEl>
                                          <p:spTgt spid="12288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2288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12288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 calcmode="lin" valueType="num">
                                      <p:cBhvr>
                                        <p:cTn id="12" dur="3000" fill="hold"/>
                                        <p:tgtEl>
                                          <p:spTgt spid="122883">
                                            <p:txEl>
                                              <p:pRg st="1" end="1"/>
                                            </p:txEl>
                                          </p:spTgt>
                                        </p:tgtEl>
                                        <p:attrNameLst>
                                          <p:attrName>ppt_w</p:attrName>
                                        </p:attrNameLst>
                                      </p:cBhvr>
                                      <p:tavLst>
                                        <p:tav tm="0">
                                          <p:val>
                                            <p:fltVal val="0"/>
                                          </p:val>
                                        </p:tav>
                                        <p:tav tm="100000">
                                          <p:val>
                                            <p:strVal val="#ppt_w"/>
                                          </p:val>
                                        </p:tav>
                                      </p:tavLst>
                                    </p:anim>
                                    <p:anim calcmode="lin" valueType="num">
                                      <p:cBhvr>
                                        <p:cTn id="13" dur="3000" fill="hold"/>
                                        <p:tgtEl>
                                          <p:spTgt spid="122883">
                                            <p:txEl>
                                              <p:pRg st="1" end="1"/>
                                            </p:txEl>
                                          </p:spTgt>
                                        </p:tgtEl>
                                        <p:attrNameLst>
                                          <p:attrName>ppt_h</p:attrName>
                                        </p:attrNameLst>
                                      </p:cBhvr>
                                      <p:tavLst>
                                        <p:tav tm="0">
                                          <p:val>
                                            <p:fltVal val="0"/>
                                          </p:val>
                                        </p:tav>
                                        <p:tav tm="100000">
                                          <p:val>
                                            <p:strVal val="#ppt_h"/>
                                          </p:val>
                                        </p:tav>
                                      </p:tavLst>
                                    </p:anim>
                                    <p:animEffect transition="in" filter="fade">
                                      <p:cBhvr>
                                        <p:cTn id="14" dur="30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b="1" i="1">
                <a:latin typeface="Castellar" pitchFamily="18" charset="0"/>
              </a:rPr>
              <a:t>Funeral</a:t>
            </a:r>
          </a:p>
        </p:txBody>
      </p:sp>
      <p:pic>
        <p:nvPicPr>
          <p:cNvPr id="98309" name="Picture 5" descr="funeral"/>
          <p:cNvPicPr>
            <a:picLocks noChangeAspect="1" noChangeArrowheads="1"/>
          </p:cNvPicPr>
          <p:nvPr>
            <p:ph idx="1"/>
          </p:nvPr>
        </p:nvPicPr>
        <p:blipFill>
          <a:blip r:embed="rId2" cstate="print"/>
          <a:srcRect/>
          <a:stretch>
            <a:fillRect/>
          </a:stretch>
        </p:blipFill>
        <p:spPr>
          <a:xfrm>
            <a:off x="990600" y="1447800"/>
            <a:ext cx="7048500" cy="4568825"/>
          </a:xfrm>
          <a:noFill/>
          <a:ln w="76200">
            <a:solidFill>
              <a:schemeClr val="tx1"/>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5" name="Picture 7" descr="al portrait ecuador 1957"/>
          <p:cNvPicPr>
            <a:picLocks noChangeAspect="1" noChangeArrowheads="1"/>
          </p:cNvPicPr>
          <p:nvPr>
            <p:ph sz="half" idx="1"/>
          </p:nvPr>
        </p:nvPicPr>
        <p:blipFill>
          <a:blip r:embed="rId3" cstate="print"/>
          <a:srcRect/>
          <a:stretch>
            <a:fillRect/>
          </a:stretch>
        </p:blipFill>
        <p:spPr>
          <a:xfrm>
            <a:off x="1295400" y="2590800"/>
            <a:ext cx="2641600" cy="3838575"/>
          </a:xfrm>
          <a:noFill/>
          <a:ln w="76200" cmpd="tri">
            <a:solidFill>
              <a:srgbClr val="0000FF"/>
            </a:solidFill>
          </a:ln>
        </p:spPr>
      </p:pic>
      <p:pic>
        <p:nvPicPr>
          <p:cNvPr id="104456" name="Picture 8" descr="Edel Quinn"/>
          <p:cNvPicPr>
            <a:picLocks noChangeAspect="1" noChangeArrowheads="1"/>
          </p:cNvPicPr>
          <p:nvPr>
            <p:ph sz="half" idx="2"/>
          </p:nvPr>
        </p:nvPicPr>
        <p:blipFill>
          <a:blip r:embed="rId4" cstate="print">
            <a:lum contrast="-8000"/>
          </a:blip>
          <a:srcRect/>
          <a:stretch>
            <a:fillRect/>
          </a:stretch>
        </p:blipFill>
        <p:spPr>
          <a:xfrm>
            <a:off x="4876800" y="2590800"/>
            <a:ext cx="2970213" cy="3844925"/>
          </a:xfrm>
          <a:noFill/>
          <a:ln w="76200" cmpd="tri">
            <a:solidFill>
              <a:srgbClr val="FF0000"/>
            </a:solidFill>
          </a:ln>
        </p:spPr>
      </p:pic>
      <p:pic>
        <p:nvPicPr>
          <p:cNvPr id="104457" name="Picture 9" descr="death headline"/>
          <p:cNvPicPr>
            <a:picLocks noChangeAspect="1" noChangeArrowheads="1"/>
          </p:cNvPicPr>
          <p:nvPr>
            <p:ph type="title"/>
          </p:nvPr>
        </p:nvPicPr>
        <p:blipFill>
          <a:blip r:embed="rId5" cstate="print"/>
          <a:srcRect/>
          <a:stretch>
            <a:fillRect/>
          </a:stretch>
        </p:blipFill>
        <p:spPr>
          <a:xfrm>
            <a:off x="609600" y="304800"/>
            <a:ext cx="7313613" cy="1593850"/>
          </a:xfrm>
          <a:noFill/>
          <a:ln w="762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fade">
                                      <p:cBhvr>
                                        <p:cTn id="7" dur="3000"/>
                                        <p:tgtEl>
                                          <p:spTgt spid="1044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456"/>
                                        </p:tgtEl>
                                        <p:attrNameLst>
                                          <p:attrName>style.visibility</p:attrName>
                                        </p:attrNameLst>
                                      </p:cBhvr>
                                      <p:to>
                                        <p:strVal val="visible"/>
                                      </p:to>
                                    </p:set>
                                    <p:animEffect transition="in" filter="fade">
                                      <p:cBhvr>
                                        <p:cTn id="12" dur="30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4000" i="1">
                <a:latin typeface="Monotype Corsiva" pitchFamily="66" charset="0"/>
              </a:rPr>
              <a:t>Maria Legionis</a:t>
            </a:r>
            <a:br>
              <a:rPr lang="en-US" sz="4000" i="1">
                <a:latin typeface="Monotype Corsiva" pitchFamily="66" charset="0"/>
              </a:rPr>
            </a:br>
            <a:r>
              <a:rPr lang="en-US" sz="4000" i="1">
                <a:latin typeface="Monotype Corsiva" pitchFamily="66" charset="0"/>
              </a:rPr>
              <a:t>March, 1959</a:t>
            </a:r>
          </a:p>
        </p:txBody>
      </p:sp>
      <p:pic>
        <p:nvPicPr>
          <p:cNvPr id="106502" name="Picture 6" descr="ml march 1959 cover"/>
          <p:cNvPicPr>
            <a:picLocks noChangeAspect="1" noChangeArrowheads="1"/>
          </p:cNvPicPr>
          <p:nvPr>
            <p:ph sz="half" idx="1"/>
          </p:nvPr>
        </p:nvPicPr>
        <p:blipFill>
          <a:blip r:embed="rId3" cstate="print"/>
          <a:srcRect/>
          <a:stretch>
            <a:fillRect/>
          </a:stretch>
        </p:blipFill>
        <p:spPr>
          <a:xfrm>
            <a:off x="738188" y="1600200"/>
            <a:ext cx="3475037" cy="4525963"/>
          </a:xfrm>
          <a:noFill/>
          <a:ln/>
        </p:spPr>
      </p:pic>
      <p:pic>
        <p:nvPicPr>
          <p:cNvPr id="106503" name="Picture 7" descr="ml march 59 inside cover"/>
          <p:cNvPicPr>
            <a:picLocks noChangeAspect="1" noChangeArrowheads="1"/>
          </p:cNvPicPr>
          <p:nvPr>
            <p:ph sz="half" idx="2"/>
          </p:nvPr>
        </p:nvPicPr>
        <p:blipFill>
          <a:blip r:embed="rId4" cstate="print"/>
          <a:srcRect/>
          <a:stretch>
            <a:fillRect/>
          </a:stretch>
        </p:blipFill>
        <p:spPr>
          <a:xfrm>
            <a:off x="4648200" y="2906713"/>
            <a:ext cx="4038600" cy="1912937"/>
          </a:xfrm>
          <a:noFill/>
          <a:ln w="76200" cmpd="tri">
            <a:solidFill>
              <a:srgbClr val="336699"/>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i="1">
                <a:solidFill>
                  <a:srgbClr val="9966FF"/>
                </a:solidFill>
                <a:latin typeface="Berlin Sans FB" pitchFamily="34" charset="0"/>
              </a:rPr>
              <a:t>Noel Lynch</a:t>
            </a:r>
          </a:p>
        </p:txBody>
      </p:sp>
      <p:pic>
        <p:nvPicPr>
          <p:cNvPr id="108549" name="Picture 5" descr="noel lynch"/>
          <p:cNvPicPr>
            <a:picLocks noChangeAspect="1" noChangeArrowheads="1"/>
          </p:cNvPicPr>
          <p:nvPr>
            <p:ph idx="1"/>
          </p:nvPr>
        </p:nvPicPr>
        <p:blipFill>
          <a:blip r:embed="rId3" cstate="print"/>
          <a:srcRect/>
          <a:stretch>
            <a:fillRect/>
          </a:stretch>
        </p:blipFill>
        <p:spPr>
          <a:xfrm>
            <a:off x="3062288" y="1600200"/>
            <a:ext cx="3019425" cy="4525963"/>
          </a:xfrm>
          <a:noFill/>
          <a:ln w="76200">
            <a:solidFill>
              <a:srgbClr val="9966FF"/>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i="1">
                <a:solidFill>
                  <a:srgbClr val="FF3300"/>
                </a:solidFill>
              </a:rPr>
              <a:t>“A Meteor”</a:t>
            </a:r>
          </a:p>
        </p:txBody>
      </p:sp>
      <p:sp>
        <p:nvSpPr>
          <p:cNvPr id="111624" name="Rectangle 8"/>
          <p:cNvSpPr>
            <a:spLocks noGrp="1" noChangeArrowheads="1"/>
          </p:cNvSpPr>
          <p:nvPr>
            <p:ph type="body" sz="half" idx="3"/>
          </p:nvPr>
        </p:nvSpPr>
        <p:spPr>
          <a:xfrm>
            <a:off x="457200" y="4267200"/>
            <a:ext cx="8229600" cy="1858963"/>
          </a:xfrm>
        </p:spPr>
        <p:txBody>
          <a:bodyPr/>
          <a:lstStyle/>
          <a:p>
            <a:pPr>
              <a:buFontTx/>
              <a:buNone/>
            </a:pPr>
            <a:r>
              <a:rPr lang="en-US" sz="2800"/>
              <a:t>   </a:t>
            </a:r>
            <a:r>
              <a:rPr lang="en-US" sz="2800">
                <a:solidFill>
                  <a:srgbClr val="FF3300"/>
                </a:solidFill>
                <a:latin typeface="Berlin Sans FB" pitchFamily="34" charset="0"/>
              </a:rPr>
              <a:t>“The life of Alphonsus Lambe was like a meteor.  It flashes suddenly before us, soaring to giddy heights, but hardly have we admired its splendour, than it is gone. . . .</a:t>
            </a:r>
          </a:p>
        </p:txBody>
      </p:sp>
      <p:pic>
        <p:nvPicPr>
          <p:cNvPr id="111625" name="Picture 9" descr="book"/>
          <p:cNvPicPr>
            <a:picLocks noChangeAspect="1" noChangeArrowheads="1"/>
          </p:cNvPicPr>
          <p:nvPr>
            <p:ph sz="quarter" idx="1"/>
          </p:nvPr>
        </p:nvPicPr>
        <p:blipFill>
          <a:blip r:embed="rId3" cstate="print"/>
          <a:srcRect/>
          <a:stretch>
            <a:fillRect/>
          </a:stretch>
        </p:blipFill>
        <p:spPr>
          <a:xfrm>
            <a:off x="1143000" y="1066800"/>
            <a:ext cx="1846263" cy="2747963"/>
          </a:xfrm>
          <a:noFill/>
          <a:ln/>
        </p:spPr>
      </p:pic>
      <p:pic>
        <p:nvPicPr>
          <p:cNvPr id="111626" name="Picture 10" descr="meteor1"/>
          <p:cNvPicPr>
            <a:picLocks noChangeAspect="1" noChangeArrowheads="1"/>
          </p:cNvPicPr>
          <p:nvPr>
            <p:ph sz="quarter" idx="2"/>
          </p:nvPr>
        </p:nvPicPr>
        <p:blipFill>
          <a:blip r:embed="rId4" cstate="print"/>
          <a:srcRect/>
          <a:stretch>
            <a:fillRect/>
          </a:stretch>
        </p:blipFill>
        <p:spPr>
          <a:xfrm>
            <a:off x="4876800" y="1295400"/>
            <a:ext cx="3271838" cy="2743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11624">
                                            <p:txEl>
                                              <p:pRg st="0" end="0"/>
                                            </p:txEl>
                                          </p:spTgt>
                                        </p:tgtEl>
                                        <p:attrNameLst>
                                          <p:attrName>style.visibility</p:attrName>
                                        </p:attrNameLst>
                                      </p:cBhvr>
                                      <p:to>
                                        <p:strVal val="visible"/>
                                      </p:to>
                                    </p:set>
                                    <p:animEffect transition="in" filter="fade">
                                      <p:cBhvr>
                                        <p:cTn id="7" dur="500"/>
                                        <p:tgtEl>
                                          <p:spTgt spid="111624">
                                            <p:txEl>
                                              <p:pRg st="0" end="0"/>
                                            </p:txEl>
                                          </p:spTgt>
                                        </p:tgtEl>
                                      </p:cBhvr>
                                    </p:animEffect>
                                    <p:anim calcmode="lin" valueType="num">
                                      <p:cBhvr>
                                        <p:cTn id="8" dur="500" fill="hold"/>
                                        <p:tgtEl>
                                          <p:spTgt spid="111624">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116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111626"/>
                                        </p:tgtEl>
                                        <p:attrNameLst>
                                          <p:attrName>style.visibility</p:attrName>
                                        </p:attrNameLst>
                                      </p:cBhvr>
                                      <p:to>
                                        <p:strVal val="visible"/>
                                      </p:to>
                                    </p:set>
                                    <p:animEffect transition="in" filter="fade">
                                      <p:cBhvr>
                                        <p:cTn id="14" dur="800" decel="100000"/>
                                        <p:tgtEl>
                                          <p:spTgt spid="111626"/>
                                        </p:tgtEl>
                                      </p:cBhvr>
                                    </p:animEffect>
                                    <p:anim calcmode="lin" valueType="num">
                                      <p:cBhvr>
                                        <p:cTn id="15" dur="800" decel="100000" fill="hold"/>
                                        <p:tgtEl>
                                          <p:spTgt spid="111626"/>
                                        </p:tgtEl>
                                        <p:attrNameLst>
                                          <p:attrName>style.rotation</p:attrName>
                                        </p:attrNameLst>
                                      </p:cBhvr>
                                      <p:tavLst>
                                        <p:tav tm="0">
                                          <p:val>
                                            <p:fltVal val="-90"/>
                                          </p:val>
                                        </p:tav>
                                        <p:tav tm="100000">
                                          <p:val>
                                            <p:fltVal val="0"/>
                                          </p:val>
                                        </p:tav>
                                      </p:tavLst>
                                    </p:anim>
                                    <p:anim calcmode="lin" valueType="num">
                                      <p:cBhvr>
                                        <p:cTn id="16" dur="800" decel="100000" fill="hold"/>
                                        <p:tgtEl>
                                          <p:spTgt spid="111626"/>
                                        </p:tgtEl>
                                        <p:attrNameLst>
                                          <p:attrName>ppt_x</p:attrName>
                                        </p:attrNameLst>
                                      </p:cBhvr>
                                      <p:tavLst>
                                        <p:tav tm="0">
                                          <p:val>
                                            <p:strVal val="#ppt_x+0.4"/>
                                          </p:val>
                                        </p:tav>
                                        <p:tav tm="100000">
                                          <p:val>
                                            <p:strVal val="#ppt_x-0.05"/>
                                          </p:val>
                                        </p:tav>
                                      </p:tavLst>
                                    </p:anim>
                                    <p:anim calcmode="lin" valueType="num">
                                      <p:cBhvr>
                                        <p:cTn id="17" dur="800" decel="100000" fill="hold"/>
                                        <p:tgtEl>
                                          <p:spTgt spid="11162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1162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116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p:txBody>
          <a:bodyPr/>
          <a:lstStyle/>
          <a:p>
            <a:pPr>
              <a:buFontTx/>
              <a:buNone/>
            </a:pPr>
            <a:r>
              <a:rPr lang="en-US"/>
              <a:t>   </a:t>
            </a:r>
            <a:r>
              <a:rPr lang="en-US" b="1">
                <a:solidFill>
                  <a:srgbClr val="FAF40C"/>
                </a:solidFill>
              </a:rPr>
              <a:t>“But whereas a meteor leaves no trace, Alfie’s work is thriving and flourishing in all the countries where he was active.  The flame which consumed the Irishman and which he knew how to enkindle in all those who surrounded him, has become a wildfire which has seized an entire continent.”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z="4000" b="1" i="1"/>
              <a:t/>
            </a:r>
            <a:br>
              <a:rPr lang="en-US" sz="4000" b="1" i="1"/>
            </a:br>
            <a:r>
              <a:rPr lang="en-US" sz="4000" b="1" i="1" u="sng">
                <a:solidFill>
                  <a:srgbClr val="FF0000"/>
                </a:solidFill>
                <a:latin typeface="Castellar" pitchFamily="18" charset="0"/>
              </a:rPr>
              <a:t>Cause for Beatification</a:t>
            </a:r>
            <a:r>
              <a:rPr lang="en-US" sz="4000" b="1" i="1" u="sng">
                <a:solidFill>
                  <a:srgbClr val="FF0000"/>
                </a:solidFill>
              </a:rPr>
              <a:t/>
            </a:r>
            <a:br>
              <a:rPr lang="en-US" sz="4000" b="1" i="1" u="sng">
                <a:solidFill>
                  <a:srgbClr val="FF0000"/>
                </a:solidFill>
              </a:rPr>
            </a:br>
            <a:endParaRPr lang="en-US" sz="4000" b="1" i="1" u="sng">
              <a:solidFill>
                <a:srgbClr val="FF0000"/>
              </a:solidFill>
            </a:endParaRPr>
          </a:p>
        </p:txBody>
      </p:sp>
      <p:sp>
        <p:nvSpPr>
          <p:cNvPr id="123907" name="Rectangle 3"/>
          <p:cNvSpPr>
            <a:spLocks noGrp="1" noChangeArrowheads="1"/>
          </p:cNvSpPr>
          <p:nvPr>
            <p:ph type="body" idx="1"/>
          </p:nvPr>
        </p:nvSpPr>
        <p:spPr>
          <a:xfrm>
            <a:off x="152400" y="1600200"/>
            <a:ext cx="8305800" cy="4525963"/>
          </a:xfrm>
        </p:spPr>
        <p:txBody>
          <a:bodyPr/>
          <a:lstStyle/>
          <a:p>
            <a:pPr>
              <a:buFontTx/>
              <a:buNone/>
            </a:pPr>
            <a:r>
              <a:rPr lang="en-US" b="1" i="1"/>
              <a:t>   </a:t>
            </a:r>
          </a:p>
          <a:p>
            <a:pPr algn="ctr">
              <a:buFontTx/>
              <a:buNone/>
            </a:pPr>
            <a:r>
              <a:rPr lang="en-US" b="1" i="1"/>
              <a:t>   </a:t>
            </a:r>
            <a:r>
              <a:rPr lang="en-US" sz="4000" i="1">
                <a:solidFill>
                  <a:srgbClr val="FF0000"/>
                </a:solidFill>
                <a:latin typeface="Berlin Sans FB" pitchFamily="34" charset="0"/>
              </a:rPr>
              <a:t>In February 1980 the Cause for Canonisation was Introduced in a letter to the Holy Father by the Archbishop of Buenos Aires, Cardinal Aramburu.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sz="4000" b="1" i="1">
                <a:solidFill>
                  <a:srgbClr val="000066"/>
                </a:solidFill>
                <a:latin typeface="Castellar" pitchFamily="18" charset="0"/>
              </a:rPr>
              <a:t>Beginning of Legion Membership</a:t>
            </a:r>
          </a:p>
        </p:txBody>
      </p:sp>
      <p:sp>
        <p:nvSpPr>
          <p:cNvPr id="17414" name="Rectangle 6"/>
          <p:cNvSpPr>
            <a:spLocks noGrp="1" noChangeArrowheads="1"/>
          </p:cNvSpPr>
          <p:nvPr>
            <p:ph type="body" sz="half" idx="2"/>
          </p:nvPr>
        </p:nvSpPr>
        <p:spPr>
          <a:xfrm>
            <a:off x="4495800" y="1752600"/>
            <a:ext cx="4038600" cy="4525963"/>
          </a:xfrm>
        </p:spPr>
        <p:txBody>
          <a:bodyPr/>
          <a:lstStyle/>
          <a:p>
            <a:r>
              <a:rPr lang="en-US" sz="2800"/>
              <a:t>Due to ill health, Alfie returned home to Tullamore</a:t>
            </a:r>
          </a:p>
          <a:p>
            <a:r>
              <a:rPr lang="en-US" sz="2800"/>
              <a:t>He took a job in a mill</a:t>
            </a:r>
          </a:p>
          <a:p>
            <a:r>
              <a:rPr lang="en-US" sz="2800"/>
              <a:t>He joined the Legion there shortly after his 18</a:t>
            </a:r>
            <a:r>
              <a:rPr lang="en-US" sz="2800" baseline="30000"/>
              <a:t>th</a:t>
            </a:r>
            <a:r>
              <a:rPr lang="en-US" sz="2800"/>
              <a:t> birthday</a:t>
            </a:r>
          </a:p>
          <a:p>
            <a:endParaRPr lang="en-US" sz="2800"/>
          </a:p>
        </p:txBody>
      </p:sp>
      <p:pic>
        <p:nvPicPr>
          <p:cNvPr id="17417" name="Picture 9" descr="map of tullamore"/>
          <p:cNvPicPr>
            <a:picLocks noChangeAspect="1" noChangeArrowheads="1"/>
          </p:cNvPicPr>
          <p:nvPr>
            <p:ph sz="half" idx="1"/>
          </p:nvPr>
        </p:nvPicPr>
        <p:blipFill>
          <a:blip r:embed="rId3" cstate="print"/>
          <a:srcRect/>
          <a:stretch>
            <a:fillRect/>
          </a:stretch>
        </p:blipFill>
        <p:spPr>
          <a:xfrm>
            <a:off x="1219200" y="2362200"/>
            <a:ext cx="2020888" cy="2289175"/>
          </a:xfr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fade">
                                      <p:cBhvr>
                                        <p:cTn id="7" dur="1000"/>
                                        <p:tgtEl>
                                          <p:spTgt spid="174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4">
                                            <p:txEl>
                                              <p:pRg st="1" end="1"/>
                                            </p:txEl>
                                          </p:spTgt>
                                        </p:tgtEl>
                                        <p:attrNameLst>
                                          <p:attrName>style.visibility</p:attrName>
                                        </p:attrNameLst>
                                      </p:cBhvr>
                                      <p:to>
                                        <p:strVal val="visible"/>
                                      </p:to>
                                    </p:set>
                                    <p:animEffect transition="in" filter="fade">
                                      <p:cBhvr>
                                        <p:cTn id="12" dur="1000"/>
                                        <p:tgtEl>
                                          <p:spTgt spid="174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4">
                                            <p:txEl>
                                              <p:pRg st="2" end="2"/>
                                            </p:txEl>
                                          </p:spTgt>
                                        </p:tgtEl>
                                        <p:attrNameLst>
                                          <p:attrName>style.visibility</p:attrName>
                                        </p:attrNameLst>
                                      </p:cBhvr>
                                      <p:to>
                                        <p:strVal val="visible"/>
                                      </p:to>
                                    </p:set>
                                    <p:animEffect transition="in" filter="fade">
                                      <p:cBhvr>
                                        <p:cTn id="17" dur="1000"/>
                                        <p:tgtEl>
                                          <p:spTgt spid="174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z="5400" i="1">
                <a:latin typeface="Monotype Corsiva" pitchFamily="66" charset="0"/>
              </a:rPr>
              <a:t>Maria Legionis, 1980</a:t>
            </a:r>
          </a:p>
        </p:txBody>
      </p:sp>
      <p:pic>
        <p:nvPicPr>
          <p:cNvPr id="115718" name="Picture 6" descr="ml 1980"/>
          <p:cNvPicPr>
            <a:picLocks noChangeAspect="1" noChangeArrowheads="1"/>
          </p:cNvPicPr>
          <p:nvPr>
            <p:ph sz="half" idx="1"/>
          </p:nvPr>
        </p:nvPicPr>
        <p:blipFill>
          <a:blip r:embed="rId3" cstate="print"/>
          <a:srcRect/>
          <a:stretch>
            <a:fillRect/>
          </a:stretch>
        </p:blipFill>
        <p:spPr>
          <a:xfrm>
            <a:off x="703263" y="1600200"/>
            <a:ext cx="3546475" cy="4525963"/>
          </a:xfrm>
          <a:noFill/>
          <a:ln/>
        </p:spPr>
      </p:pic>
      <p:pic>
        <p:nvPicPr>
          <p:cNvPr id="115719" name="Picture 7" descr="Frank Prayer001"/>
          <p:cNvPicPr>
            <a:picLocks noChangeAspect="1" noChangeArrowheads="1"/>
          </p:cNvPicPr>
          <p:nvPr>
            <p:ph sz="half" idx="2"/>
          </p:nvPr>
        </p:nvPicPr>
        <p:blipFill>
          <a:blip r:embed="rId4" cstate="print"/>
          <a:srcRect/>
          <a:stretch>
            <a:fillRect/>
          </a:stretch>
        </p:blipFill>
        <p:spPr>
          <a:xfrm>
            <a:off x="4918075" y="1600200"/>
            <a:ext cx="3497263" cy="4525963"/>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z="3600"/>
              <a:t/>
            </a:r>
            <a:br>
              <a:rPr lang="en-US" sz="3600"/>
            </a:br>
            <a:r>
              <a:rPr lang="en-US" sz="3600"/>
              <a:t>Prayer for the Beatification of the Servant of God Alphonsus Lambe</a:t>
            </a:r>
            <a:r>
              <a:rPr lang="en-US" sz="3600" i="1"/>
              <a:t/>
            </a:r>
            <a:br>
              <a:rPr lang="en-US" sz="3600" i="1"/>
            </a:br>
            <a:endParaRPr lang="en-US" sz="3600" i="1"/>
          </a:p>
        </p:txBody>
      </p:sp>
      <p:sp>
        <p:nvSpPr>
          <p:cNvPr id="117763" name="Rectangle 3"/>
          <p:cNvSpPr>
            <a:spLocks noGrp="1" noChangeArrowheads="1"/>
          </p:cNvSpPr>
          <p:nvPr>
            <p:ph type="body" idx="1"/>
          </p:nvPr>
        </p:nvSpPr>
        <p:spPr/>
        <p:txBody>
          <a:bodyPr/>
          <a:lstStyle/>
          <a:p>
            <a:pPr algn="ctr">
              <a:lnSpc>
                <a:spcPct val="90000"/>
              </a:lnSpc>
              <a:buFontTx/>
              <a:buNone/>
            </a:pPr>
            <a:r>
              <a:rPr lang="en-US" sz="2400" i="1"/>
              <a:t>O God, who by your infinite mercy </a:t>
            </a:r>
          </a:p>
          <a:p>
            <a:pPr algn="ctr">
              <a:lnSpc>
                <a:spcPct val="90000"/>
              </a:lnSpc>
              <a:buFontTx/>
              <a:buNone/>
            </a:pPr>
            <a:r>
              <a:rPr lang="en-US" sz="2400" i="1"/>
              <a:t>inflamed the heart of your servant, Alphonsus Lambe </a:t>
            </a:r>
          </a:p>
          <a:p>
            <a:pPr algn="ctr">
              <a:lnSpc>
                <a:spcPct val="90000"/>
              </a:lnSpc>
              <a:buFontTx/>
              <a:buNone/>
            </a:pPr>
            <a:r>
              <a:rPr lang="en-US" sz="2400" i="1"/>
              <a:t>with an ardent love for you and for Mary, our Mother; </a:t>
            </a:r>
          </a:p>
          <a:p>
            <a:pPr algn="ctr">
              <a:lnSpc>
                <a:spcPct val="90000"/>
              </a:lnSpc>
              <a:buFontTx/>
              <a:buNone/>
            </a:pPr>
            <a:r>
              <a:rPr lang="en-US" sz="2400" i="1"/>
              <a:t>a love which revealed itself </a:t>
            </a:r>
          </a:p>
          <a:p>
            <a:pPr algn="ctr">
              <a:lnSpc>
                <a:spcPct val="90000"/>
              </a:lnSpc>
              <a:buFontTx/>
              <a:buNone/>
            </a:pPr>
            <a:r>
              <a:rPr lang="en-US" sz="2400" i="1"/>
              <a:t>in a life of intense labour, prayer and sacrifice </a:t>
            </a:r>
          </a:p>
          <a:p>
            <a:pPr algn="ctr">
              <a:lnSpc>
                <a:spcPct val="90000"/>
              </a:lnSpc>
              <a:buFontTx/>
              <a:buNone/>
            </a:pPr>
            <a:r>
              <a:rPr lang="en-US" sz="2400" i="1"/>
              <a:t>for the salvation of souls;</a:t>
            </a:r>
          </a:p>
          <a:p>
            <a:pPr algn="ctr">
              <a:lnSpc>
                <a:spcPct val="90000"/>
              </a:lnSpc>
              <a:buFontTx/>
              <a:buNone/>
            </a:pPr>
            <a:r>
              <a:rPr lang="en-US" sz="2400" i="1"/>
              <a:t>grant, if it be your will, </a:t>
            </a:r>
          </a:p>
          <a:p>
            <a:pPr algn="ctr">
              <a:lnSpc>
                <a:spcPct val="90000"/>
              </a:lnSpc>
              <a:buFontTx/>
              <a:buNone/>
            </a:pPr>
            <a:r>
              <a:rPr lang="en-US" sz="2400" i="1"/>
              <a:t>that we may obtain, by his intercession, </a:t>
            </a:r>
          </a:p>
          <a:p>
            <a:pPr algn="ctr">
              <a:lnSpc>
                <a:spcPct val="90000"/>
              </a:lnSpc>
              <a:buFontTx/>
              <a:buNone/>
            </a:pPr>
            <a:r>
              <a:rPr lang="en-US" sz="2400" i="1"/>
              <a:t>what we cannot obtain by our own merits.  </a:t>
            </a:r>
          </a:p>
          <a:p>
            <a:pPr algn="ctr">
              <a:lnSpc>
                <a:spcPct val="90000"/>
              </a:lnSpc>
              <a:buFontTx/>
              <a:buNone/>
            </a:pPr>
            <a:r>
              <a:rPr lang="en-US" sz="2400" i="1"/>
              <a:t>We ask this through Jesus Christ, Our Lord.  </a:t>
            </a:r>
          </a:p>
          <a:p>
            <a:pPr algn="ctr">
              <a:lnSpc>
                <a:spcPct val="90000"/>
              </a:lnSpc>
              <a:buFontTx/>
              <a:buNone/>
            </a:pPr>
            <a:r>
              <a:rPr lang="en-US" sz="2400" i="1"/>
              <a:t>Amen.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17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17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additive="base">
                                        <p:cTn id="25" dur="50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177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17763">
                                            <p:txEl>
                                              <p:pRg st="4" end="4"/>
                                            </p:txEl>
                                          </p:spTgt>
                                        </p:tgtEl>
                                        <p:attrNameLst>
                                          <p:attrName>style.visibility</p:attrName>
                                        </p:attrNameLst>
                                      </p:cBhvr>
                                      <p:to>
                                        <p:strVal val="visible"/>
                                      </p:to>
                                    </p:set>
                                    <p:anim calcmode="lin" valueType="num">
                                      <p:cBhvr additive="base">
                                        <p:cTn id="31" dur="5000" fill="hold"/>
                                        <p:tgtEl>
                                          <p:spTgt spid="117763">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1177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117763">
                                            <p:txEl>
                                              <p:pRg st="5" end="5"/>
                                            </p:txEl>
                                          </p:spTgt>
                                        </p:tgtEl>
                                        <p:attrNameLst>
                                          <p:attrName>style.visibility</p:attrName>
                                        </p:attrNameLst>
                                      </p:cBhvr>
                                      <p:to>
                                        <p:strVal val="visible"/>
                                      </p:to>
                                    </p:set>
                                    <p:anim calcmode="lin" valueType="num">
                                      <p:cBhvr additive="base">
                                        <p:cTn id="37" dur="5000" fill="hold"/>
                                        <p:tgtEl>
                                          <p:spTgt spid="117763">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1177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117763">
                                            <p:txEl>
                                              <p:pRg st="6" end="6"/>
                                            </p:txEl>
                                          </p:spTgt>
                                        </p:tgtEl>
                                        <p:attrNameLst>
                                          <p:attrName>style.visibility</p:attrName>
                                        </p:attrNameLst>
                                      </p:cBhvr>
                                      <p:to>
                                        <p:strVal val="visible"/>
                                      </p:to>
                                    </p:set>
                                    <p:anim calcmode="lin" valueType="num">
                                      <p:cBhvr additive="base">
                                        <p:cTn id="43" dur="5000" fill="hold"/>
                                        <p:tgtEl>
                                          <p:spTgt spid="117763">
                                            <p:txEl>
                                              <p:pRg st="6" end="6"/>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1177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117763">
                                            <p:txEl>
                                              <p:pRg st="7" end="7"/>
                                            </p:txEl>
                                          </p:spTgt>
                                        </p:tgtEl>
                                        <p:attrNameLst>
                                          <p:attrName>style.visibility</p:attrName>
                                        </p:attrNameLst>
                                      </p:cBhvr>
                                      <p:to>
                                        <p:strVal val="visible"/>
                                      </p:to>
                                    </p:set>
                                    <p:anim calcmode="lin" valueType="num">
                                      <p:cBhvr additive="base">
                                        <p:cTn id="49" dur="5000" fill="hold"/>
                                        <p:tgtEl>
                                          <p:spTgt spid="117763">
                                            <p:txEl>
                                              <p:pRg st="7" end="7"/>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1177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nodeType="clickEffect">
                                  <p:stCondLst>
                                    <p:cond delay="0"/>
                                  </p:stCondLst>
                                  <p:childTnLst>
                                    <p:set>
                                      <p:cBhvr>
                                        <p:cTn id="54" dur="1" fill="hold">
                                          <p:stCondLst>
                                            <p:cond delay="0"/>
                                          </p:stCondLst>
                                        </p:cTn>
                                        <p:tgtEl>
                                          <p:spTgt spid="117763">
                                            <p:txEl>
                                              <p:pRg st="8" end="8"/>
                                            </p:txEl>
                                          </p:spTgt>
                                        </p:tgtEl>
                                        <p:attrNameLst>
                                          <p:attrName>style.visibility</p:attrName>
                                        </p:attrNameLst>
                                      </p:cBhvr>
                                      <p:to>
                                        <p:strVal val="visible"/>
                                      </p:to>
                                    </p:set>
                                    <p:anim calcmode="lin" valueType="num">
                                      <p:cBhvr additive="base">
                                        <p:cTn id="55" dur="5000" fill="hold"/>
                                        <p:tgtEl>
                                          <p:spTgt spid="117763">
                                            <p:txEl>
                                              <p:pRg st="8" end="8"/>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1177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nodeType="clickEffect">
                                  <p:stCondLst>
                                    <p:cond delay="0"/>
                                  </p:stCondLst>
                                  <p:childTnLst>
                                    <p:set>
                                      <p:cBhvr>
                                        <p:cTn id="60" dur="1" fill="hold">
                                          <p:stCondLst>
                                            <p:cond delay="0"/>
                                          </p:stCondLst>
                                        </p:cTn>
                                        <p:tgtEl>
                                          <p:spTgt spid="117763">
                                            <p:txEl>
                                              <p:pRg st="9" end="9"/>
                                            </p:txEl>
                                          </p:spTgt>
                                        </p:tgtEl>
                                        <p:attrNameLst>
                                          <p:attrName>style.visibility</p:attrName>
                                        </p:attrNameLst>
                                      </p:cBhvr>
                                      <p:to>
                                        <p:strVal val="visible"/>
                                      </p:to>
                                    </p:set>
                                    <p:anim calcmode="lin" valueType="num">
                                      <p:cBhvr additive="base">
                                        <p:cTn id="61" dur="5000" fill="hold"/>
                                        <p:tgtEl>
                                          <p:spTgt spid="117763">
                                            <p:txEl>
                                              <p:pRg st="9" end="9"/>
                                            </p:txEl>
                                          </p:spTgt>
                                        </p:tgtEl>
                                        <p:attrNameLst>
                                          <p:attrName>ppt_x</p:attrName>
                                        </p:attrNameLst>
                                      </p:cBhvr>
                                      <p:tavLst>
                                        <p:tav tm="0">
                                          <p:val>
                                            <p:strVal val="#ppt_x"/>
                                          </p:val>
                                        </p:tav>
                                        <p:tav tm="100000">
                                          <p:val>
                                            <p:strVal val="#ppt_x"/>
                                          </p:val>
                                        </p:tav>
                                      </p:tavLst>
                                    </p:anim>
                                    <p:anim calcmode="lin" valueType="num">
                                      <p:cBhvr additive="base">
                                        <p:cTn id="62" dur="5000" fill="hold"/>
                                        <p:tgtEl>
                                          <p:spTgt spid="11776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nodeType="clickEffect">
                                  <p:stCondLst>
                                    <p:cond delay="0"/>
                                  </p:stCondLst>
                                  <p:childTnLst>
                                    <p:set>
                                      <p:cBhvr>
                                        <p:cTn id="66" dur="1" fill="hold">
                                          <p:stCondLst>
                                            <p:cond delay="0"/>
                                          </p:stCondLst>
                                        </p:cTn>
                                        <p:tgtEl>
                                          <p:spTgt spid="117763">
                                            <p:txEl>
                                              <p:pRg st="10" end="10"/>
                                            </p:txEl>
                                          </p:spTgt>
                                        </p:tgtEl>
                                        <p:attrNameLst>
                                          <p:attrName>style.visibility</p:attrName>
                                        </p:attrNameLst>
                                      </p:cBhvr>
                                      <p:to>
                                        <p:strVal val="visible"/>
                                      </p:to>
                                    </p:set>
                                    <p:anim calcmode="lin" valueType="num">
                                      <p:cBhvr additive="base">
                                        <p:cTn id="67" dur="5000" fill="hold"/>
                                        <p:tgtEl>
                                          <p:spTgt spid="117763">
                                            <p:txEl>
                                              <p:pRg st="10" end="10"/>
                                            </p:txEl>
                                          </p:spTgt>
                                        </p:tgtEl>
                                        <p:attrNameLst>
                                          <p:attrName>ppt_x</p:attrName>
                                        </p:attrNameLst>
                                      </p:cBhvr>
                                      <p:tavLst>
                                        <p:tav tm="0">
                                          <p:val>
                                            <p:strVal val="#ppt_x"/>
                                          </p:val>
                                        </p:tav>
                                        <p:tav tm="100000">
                                          <p:val>
                                            <p:strVal val="#ppt_x"/>
                                          </p:val>
                                        </p:tav>
                                      </p:tavLst>
                                    </p:anim>
                                    <p:anim calcmode="lin" valueType="num">
                                      <p:cBhvr additive="base">
                                        <p:cTn id="68" dur="5000" fill="hold"/>
                                        <p:tgtEl>
                                          <p:spTgt spid="11776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7" name="Rectangle 9"/>
          <p:cNvSpPr>
            <a:spLocks noGrp="1" noChangeArrowheads="1"/>
          </p:cNvSpPr>
          <p:nvPr>
            <p:ph type="title"/>
          </p:nvPr>
        </p:nvSpPr>
        <p:spPr>
          <a:xfrm>
            <a:off x="457200" y="533400"/>
            <a:ext cx="8229600" cy="884238"/>
          </a:xfrm>
        </p:spPr>
        <p:txBody>
          <a:bodyPr/>
          <a:lstStyle/>
          <a:p>
            <a:r>
              <a:rPr lang="en-US" sz="4000" i="1"/>
              <a:t>Please spread devotion to Alfie Lambe and pray to him for your special intentions!</a:t>
            </a:r>
          </a:p>
        </p:txBody>
      </p:sp>
      <p:pic>
        <p:nvPicPr>
          <p:cNvPr id="119814" name="Picture 6" descr="alfie lambe001"/>
          <p:cNvPicPr>
            <a:picLocks noChangeAspect="1" noChangeArrowheads="1"/>
          </p:cNvPicPr>
          <p:nvPr>
            <p:ph idx="1"/>
          </p:nvPr>
        </p:nvPicPr>
        <p:blipFill>
          <a:blip r:embed="rId3" cstate="print"/>
          <a:srcRect/>
          <a:stretch>
            <a:fillRect/>
          </a:stretch>
        </p:blipFill>
        <p:spPr>
          <a:xfrm>
            <a:off x="2743200" y="2133600"/>
            <a:ext cx="3497263" cy="4525963"/>
          </a:xfrm>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274638"/>
            <a:ext cx="8229600" cy="563562"/>
          </a:xfrm>
        </p:spPr>
        <p:txBody>
          <a:bodyPr/>
          <a:lstStyle/>
          <a:p>
            <a:r>
              <a:rPr lang="en-US" sz="4000" i="1"/>
              <a:t>To the tune of “Edelweiss”</a:t>
            </a:r>
          </a:p>
        </p:txBody>
      </p:sp>
      <p:sp>
        <p:nvSpPr>
          <p:cNvPr id="188419" name="Rectangle 3"/>
          <p:cNvSpPr>
            <a:spLocks noGrp="1" noChangeArrowheads="1"/>
          </p:cNvSpPr>
          <p:nvPr>
            <p:ph type="body" idx="1"/>
          </p:nvPr>
        </p:nvSpPr>
        <p:spPr>
          <a:xfrm>
            <a:off x="381000" y="1143000"/>
            <a:ext cx="8305800" cy="4983163"/>
          </a:xfrm>
        </p:spPr>
        <p:txBody>
          <a:bodyPr/>
          <a:lstStyle/>
          <a:p>
            <a:pPr>
              <a:lnSpc>
                <a:spcPct val="80000"/>
              </a:lnSpc>
            </a:pPr>
            <a:r>
              <a:rPr lang="en-US" sz="2800"/>
              <a:t>Alfie Lambe, Alfie Lambe</a:t>
            </a:r>
          </a:p>
          <a:p>
            <a:pPr>
              <a:lnSpc>
                <a:spcPct val="80000"/>
              </a:lnSpc>
              <a:buFontTx/>
              <a:buNone/>
            </a:pPr>
            <a:r>
              <a:rPr lang="en-US" sz="2800"/>
              <a:t>   Envoy extraordinary</a:t>
            </a:r>
          </a:p>
          <a:p>
            <a:pPr>
              <a:lnSpc>
                <a:spcPct val="80000"/>
              </a:lnSpc>
            </a:pPr>
            <a:endParaRPr lang="en-US" sz="2800"/>
          </a:p>
          <a:p>
            <a:pPr>
              <a:lnSpc>
                <a:spcPct val="80000"/>
              </a:lnSpc>
            </a:pPr>
            <a:r>
              <a:rPr lang="en-US" sz="2800"/>
              <a:t>Alfie Lambe, Alfie Lambe</a:t>
            </a:r>
          </a:p>
          <a:p>
            <a:pPr>
              <a:lnSpc>
                <a:spcPct val="80000"/>
              </a:lnSpc>
              <a:buFontTx/>
              <a:buNone/>
            </a:pPr>
            <a:r>
              <a:rPr lang="en-US" sz="2800"/>
              <a:t>   Gave his whole self to Mary</a:t>
            </a:r>
          </a:p>
          <a:p>
            <a:pPr>
              <a:lnSpc>
                <a:spcPct val="80000"/>
              </a:lnSpc>
            </a:pPr>
            <a:endParaRPr lang="en-US" sz="2800"/>
          </a:p>
          <a:p>
            <a:pPr>
              <a:lnSpc>
                <a:spcPct val="80000"/>
              </a:lnSpc>
            </a:pPr>
            <a:r>
              <a:rPr lang="en-US" sz="2800"/>
              <a:t>Model of all who would do the same</a:t>
            </a:r>
          </a:p>
          <a:p>
            <a:pPr>
              <a:lnSpc>
                <a:spcPct val="80000"/>
              </a:lnSpc>
              <a:buFontTx/>
              <a:buNone/>
            </a:pPr>
            <a:r>
              <a:rPr lang="en-US" sz="2800"/>
              <a:t>   Perfect legionary</a:t>
            </a:r>
          </a:p>
          <a:p>
            <a:pPr>
              <a:lnSpc>
                <a:spcPct val="80000"/>
              </a:lnSpc>
            </a:pPr>
            <a:endParaRPr lang="en-US" sz="2800"/>
          </a:p>
          <a:p>
            <a:pPr>
              <a:lnSpc>
                <a:spcPct val="80000"/>
              </a:lnSpc>
            </a:pPr>
            <a:r>
              <a:rPr lang="en-US" sz="2800"/>
              <a:t>Alfie Lambe, Alfie Lambe</a:t>
            </a:r>
          </a:p>
          <a:p>
            <a:pPr>
              <a:lnSpc>
                <a:spcPct val="80000"/>
              </a:lnSpc>
              <a:buFontTx/>
              <a:buNone/>
            </a:pPr>
            <a:r>
              <a:rPr lang="en-US" sz="2800"/>
              <a:t>   Pray for each legionary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4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84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84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4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841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841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84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sz="4000" b="1" i="1">
                <a:solidFill>
                  <a:srgbClr val="0033CC"/>
                </a:solidFill>
                <a:latin typeface="Castellar" pitchFamily="18" charset="0"/>
              </a:rPr>
              <a:t>More Legion Experience</a:t>
            </a:r>
          </a:p>
        </p:txBody>
      </p:sp>
      <p:sp>
        <p:nvSpPr>
          <p:cNvPr id="19461" name="Rectangle 5"/>
          <p:cNvSpPr>
            <a:spLocks noGrp="1" noChangeArrowheads="1"/>
          </p:cNvSpPr>
          <p:nvPr>
            <p:ph type="body" sz="half" idx="1"/>
          </p:nvPr>
        </p:nvSpPr>
        <p:spPr>
          <a:xfrm>
            <a:off x="381000" y="1981200"/>
            <a:ext cx="4038600" cy="4525963"/>
          </a:xfrm>
        </p:spPr>
        <p:txBody>
          <a:bodyPr/>
          <a:lstStyle/>
          <a:p>
            <a:r>
              <a:rPr lang="en-US" sz="2800"/>
              <a:t>Alfie eventually moved to Dublin and became involved in the praesidium that ran Morning Star Hostel</a:t>
            </a:r>
          </a:p>
          <a:p>
            <a:r>
              <a:rPr lang="en-US" sz="2800"/>
              <a:t>He volunteered to do extension work throughout Ireland</a:t>
            </a:r>
          </a:p>
        </p:txBody>
      </p:sp>
      <p:pic>
        <p:nvPicPr>
          <p:cNvPr id="19463" name="Picture 7" descr="dublin"/>
          <p:cNvPicPr>
            <a:picLocks noChangeAspect="1" noChangeArrowheads="1"/>
          </p:cNvPicPr>
          <p:nvPr>
            <p:ph sz="half" idx="2"/>
          </p:nvPr>
        </p:nvPicPr>
        <p:blipFill>
          <a:blip r:embed="rId3" cstate="print"/>
          <a:srcRect/>
          <a:stretch>
            <a:fillRect/>
          </a:stretch>
        </p:blipFill>
        <p:spPr>
          <a:xfrm>
            <a:off x="4648200" y="2438400"/>
            <a:ext cx="4038600" cy="30289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fade">
                                      <p:cBhvr>
                                        <p:cTn id="7" dur="10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fade">
                                      <p:cBhvr>
                                        <p:cTn id="12" dur="1000"/>
                                        <p:tgtEl>
                                          <p:spTgt spid="194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b="1" i="1">
                <a:solidFill>
                  <a:srgbClr val="33CC33"/>
                </a:solidFill>
                <a:latin typeface="Castellar" pitchFamily="18" charset="0"/>
              </a:rPr>
              <a:t>Legion Envoy</a:t>
            </a:r>
          </a:p>
        </p:txBody>
      </p:sp>
      <p:sp>
        <p:nvSpPr>
          <p:cNvPr id="21511" name="Rectangle 7"/>
          <p:cNvSpPr>
            <a:spLocks noGrp="1" noChangeArrowheads="1"/>
          </p:cNvSpPr>
          <p:nvPr>
            <p:ph type="body" sz="half" idx="3"/>
          </p:nvPr>
        </p:nvSpPr>
        <p:spPr/>
        <p:txBody>
          <a:bodyPr/>
          <a:lstStyle/>
          <a:p>
            <a:pPr>
              <a:lnSpc>
                <a:spcPct val="90000"/>
              </a:lnSpc>
            </a:pPr>
            <a:r>
              <a:rPr lang="en-US" sz="2800"/>
              <a:t>Alfie volunteered to go with Seamus Grace to South America to extend the Legion</a:t>
            </a:r>
          </a:p>
          <a:p>
            <a:pPr>
              <a:lnSpc>
                <a:spcPct val="90000"/>
              </a:lnSpc>
            </a:pPr>
            <a:r>
              <a:rPr lang="en-US" sz="2800"/>
              <a:t>The appointment was made by Concilium in 1953 </a:t>
            </a:r>
          </a:p>
          <a:p>
            <a:pPr>
              <a:lnSpc>
                <a:spcPct val="90000"/>
              </a:lnSpc>
            </a:pPr>
            <a:r>
              <a:rPr lang="en-US" sz="2800"/>
              <a:t>Alfie was just 20 years old</a:t>
            </a:r>
          </a:p>
        </p:txBody>
      </p:sp>
      <p:pic>
        <p:nvPicPr>
          <p:cNvPr id="21512" name="Picture 8" descr="map of sa"/>
          <p:cNvPicPr>
            <a:picLocks noChangeAspect="1" noChangeArrowheads="1"/>
          </p:cNvPicPr>
          <p:nvPr>
            <p:ph sz="quarter" idx="2"/>
          </p:nvPr>
        </p:nvPicPr>
        <p:blipFill>
          <a:blip r:embed="rId3" cstate="print"/>
          <a:srcRect/>
          <a:stretch>
            <a:fillRect/>
          </a:stretch>
        </p:blipFill>
        <p:spPr>
          <a:xfrm>
            <a:off x="1633538" y="3938588"/>
            <a:ext cx="1684337" cy="2187575"/>
          </a:xfrm>
          <a:noFill/>
          <a:ln/>
        </p:spPr>
      </p:pic>
      <p:pic>
        <p:nvPicPr>
          <p:cNvPr id="21513" name="Picture 9" descr="in ireland"/>
          <p:cNvPicPr>
            <a:picLocks noChangeAspect="1" noChangeArrowheads="1"/>
          </p:cNvPicPr>
          <p:nvPr>
            <p:ph sz="quarter" idx="1"/>
          </p:nvPr>
        </p:nvPicPr>
        <p:blipFill>
          <a:blip r:embed="rId4" cstate="print"/>
          <a:srcRect/>
          <a:stretch>
            <a:fillRect/>
          </a:stretch>
        </p:blipFill>
        <p:spPr>
          <a:xfrm>
            <a:off x="1481138" y="1600200"/>
            <a:ext cx="1990725" cy="2185988"/>
          </a:xfrm>
          <a:noFill/>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fade">
                                      <p:cBhvr>
                                        <p:cTn id="7" dur="1000"/>
                                        <p:tgtEl>
                                          <p:spTgt spid="215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1">
                                            <p:txEl>
                                              <p:pRg st="1" end="1"/>
                                            </p:txEl>
                                          </p:spTgt>
                                        </p:tgtEl>
                                        <p:attrNameLst>
                                          <p:attrName>style.visibility</p:attrName>
                                        </p:attrNameLst>
                                      </p:cBhvr>
                                      <p:to>
                                        <p:strVal val="visible"/>
                                      </p:to>
                                    </p:set>
                                    <p:animEffect transition="in" filter="fade">
                                      <p:cBhvr>
                                        <p:cTn id="12" dur="1000"/>
                                        <p:tgtEl>
                                          <p:spTgt spid="215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11">
                                            <p:txEl>
                                              <p:pRg st="2" end="2"/>
                                            </p:txEl>
                                          </p:spTgt>
                                        </p:tgtEl>
                                        <p:attrNameLst>
                                          <p:attrName>style.visibility</p:attrName>
                                        </p:attrNameLst>
                                      </p:cBhvr>
                                      <p:to>
                                        <p:strVal val="visible"/>
                                      </p:to>
                                    </p:set>
                                    <p:animEffect transition="in" filter="fade">
                                      <p:cBhvr>
                                        <p:cTn id="17" dur="1000"/>
                                        <p:tgtEl>
                                          <p:spTgt spid="215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From </a:t>
            </a:r>
            <a:r>
              <a:rPr lang="en-US" sz="4000" i="1"/>
              <a:t>Maria Legionis</a:t>
            </a:r>
            <a:r>
              <a:rPr lang="en-US" sz="4000"/>
              <a:t> (June, 1953):  </a:t>
            </a:r>
          </a:p>
        </p:txBody>
      </p:sp>
      <p:sp>
        <p:nvSpPr>
          <p:cNvPr id="23555" name="Rectangle 3"/>
          <p:cNvSpPr>
            <a:spLocks noGrp="1" noChangeArrowheads="1"/>
          </p:cNvSpPr>
          <p:nvPr>
            <p:ph type="body" idx="1"/>
          </p:nvPr>
        </p:nvSpPr>
        <p:spPr/>
        <p:txBody>
          <a:bodyPr/>
          <a:lstStyle/>
          <a:p>
            <a:pPr>
              <a:buFontTx/>
              <a:buNone/>
            </a:pPr>
            <a:r>
              <a:rPr lang="en-US"/>
              <a:t>   “The Concilium has appointed two further envoys for South America.  Both are experienced members of the Concilium, and one, Mr. S. Grace, has been President of a Dublin Curia and a Vice-President of the Concilium.  The other, Mr. Alphonsus Lambe, has recently completed a tour of extension and visitation in Ireland.”</a:t>
            </a: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81000" y="914400"/>
            <a:ext cx="8229600" cy="4525963"/>
          </a:xfrm>
        </p:spPr>
        <p:txBody>
          <a:bodyPr/>
          <a:lstStyle/>
          <a:p>
            <a:pPr>
              <a:buFontTx/>
              <a:buNone/>
            </a:pPr>
            <a:r>
              <a:rPr lang="en-US"/>
              <a:t>   “These two zealous and extremely competent Legionaries had most generously offered themselves to the Concilium for Envoyship.  The need for extra Envoys in South America is urgent and of paramount importance.  It is proposed that the two Envoys will proceed first to Colombia, where they would work as a team for some time.”</a:t>
            </a: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3235</Words>
  <Application>Microsoft Office PowerPoint</Application>
  <PresentationFormat>On-screen Show (4:3)</PresentationFormat>
  <Paragraphs>255</Paragraphs>
  <Slides>53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Monotype Corsiva</vt:lpstr>
      <vt:lpstr>Castellar</vt:lpstr>
      <vt:lpstr>Bickley Script</vt:lpstr>
      <vt:lpstr>Arial Rounded MT Bold</vt:lpstr>
      <vt:lpstr>Berlin Sans FB</vt:lpstr>
      <vt:lpstr>Fine Hand</vt:lpstr>
      <vt:lpstr>Arial Black</vt:lpstr>
      <vt:lpstr>Cooper Black</vt:lpstr>
      <vt:lpstr>Default Design</vt:lpstr>
      <vt:lpstr>Alfie Lambe</vt:lpstr>
      <vt:lpstr>Alphonsus Lambe was born on June 24, 1932 in Tullamore, Ireland</vt:lpstr>
      <vt:lpstr>Country Boy</vt:lpstr>
      <vt:lpstr>Teenage Years</vt:lpstr>
      <vt:lpstr>Beginning of Legion Membership</vt:lpstr>
      <vt:lpstr>More Legion Experience</vt:lpstr>
      <vt:lpstr>Legion Envoy</vt:lpstr>
      <vt:lpstr>From Maria Legionis (June, 1953):  </vt:lpstr>
      <vt:lpstr>Slide 9</vt:lpstr>
      <vt:lpstr>Slide 10</vt:lpstr>
      <vt:lpstr>Seamus &amp; Alfie departed Dublin on July 16, 1953, the feast of Our Lady of Mount Carmel</vt:lpstr>
      <vt:lpstr>With Fr. Felix Mijica (from Venezuela) and Frank Duff  at Dublin Airport</vt:lpstr>
      <vt:lpstr>Departure</vt:lpstr>
      <vt:lpstr>First Stop:  Colombia</vt:lpstr>
      <vt:lpstr>Envoys</vt:lpstr>
      <vt:lpstr>Quito, Ecuador</vt:lpstr>
      <vt:lpstr>“The Missing Envoy”</vt:lpstr>
      <vt:lpstr> Net Result: </vt:lpstr>
      <vt:lpstr>A Red-Letter Day for the Legion</vt:lpstr>
      <vt:lpstr>Slide 20</vt:lpstr>
      <vt:lpstr>Four Legion Envoys participated</vt:lpstr>
      <vt:lpstr>With Cardinal John D’Alton of Ireland:</vt:lpstr>
      <vt:lpstr>Many Bishops asked Alfie to come to their Dioceses</vt:lpstr>
      <vt:lpstr>“Bishop Lombardi, the Apostolic Nuncio in Brazil...</vt:lpstr>
      <vt:lpstr>With Bishop Semore, the Secretary of the Congregation of Extraordinary Affairs of the Vatican </vt:lpstr>
      <vt:lpstr>Maria Legionis, December 1955:</vt:lpstr>
      <vt:lpstr>Travels throughout South America</vt:lpstr>
      <vt:lpstr>Bishop Proano of Bolivar</vt:lpstr>
      <vt:lpstr>With Mary Clerkin in Rio</vt:lpstr>
      <vt:lpstr>Fishing with a Peruvian Boy</vt:lpstr>
      <vt:lpstr>Feeding an Animal in the Jungles of Paraguay</vt:lpstr>
      <vt:lpstr>At Iguazu (between Brazil &amp; Argentina)</vt:lpstr>
      <vt:lpstr>With a Legion Contact</vt:lpstr>
      <vt:lpstr>The Arrival of Una Twomey</vt:lpstr>
      <vt:lpstr>With other Legion Envoys</vt:lpstr>
      <vt:lpstr>In Uruguay</vt:lpstr>
      <vt:lpstr>In Argentina</vt:lpstr>
      <vt:lpstr>Slide 38</vt:lpstr>
      <vt:lpstr>Alfie’s Dream</vt:lpstr>
      <vt:lpstr>Illness</vt:lpstr>
      <vt:lpstr>Death</vt:lpstr>
      <vt:lpstr>January 21st  Feast of St. Agnes</vt:lpstr>
      <vt:lpstr>Funeral</vt:lpstr>
      <vt:lpstr>Slide 44</vt:lpstr>
      <vt:lpstr>Maria Legionis March, 1959</vt:lpstr>
      <vt:lpstr>Noel Lynch</vt:lpstr>
      <vt:lpstr>“A Meteor”</vt:lpstr>
      <vt:lpstr>Slide 48</vt:lpstr>
      <vt:lpstr> Cause for Beatification </vt:lpstr>
      <vt:lpstr>Maria Legionis, 1980</vt:lpstr>
      <vt:lpstr> Prayer for the Beatification of the Servant of God Alphonsus Lambe </vt:lpstr>
      <vt:lpstr>Please spread devotion to Alfie Lambe and pray to him for your special intentions!</vt:lpstr>
      <vt:lpstr>To the tune of “Edelweiss”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Alfie Lambe</dc:title>
  <dc:creator>Edel Lukens</dc:creator>
  <cp:lastModifiedBy>fklusek</cp:lastModifiedBy>
  <cp:revision>33</cp:revision>
  <dcterms:created xsi:type="dcterms:W3CDTF">2007-06-06T21:48:31Z</dcterms:created>
  <dcterms:modified xsi:type="dcterms:W3CDTF">2019-03-07T02:26:00Z</dcterms:modified>
</cp:coreProperties>
</file>